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2"/>
  </p:notesMasterIdLst>
  <p:handoutMasterIdLst>
    <p:handoutMasterId r:id="rId23"/>
  </p:handoutMasterIdLst>
  <p:sldIdLst>
    <p:sldId id="567" r:id="rId2"/>
    <p:sldId id="942" r:id="rId3"/>
    <p:sldId id="950" r:id="rId4"/>
    <p:sldId id="988" r:id="rId5"/>
    <p:sldId id="1034" r:id="rId6"/>
    <p:sldId id="1051" r:id="rId7"/>
    <p:sldId id="1090" r:id="rId8"/>
    <p:sldId id="1083" r:id="rId9"/>
    <p:sldId id="1084" r:id="rId10"/>
    <p:sldId id="1085" r:id="rId11"/>
    <p:sldId id="1069" r:id="rId12"/>
    <p:sldId id="1077" r:id="rId13"/>
    <p:sldId id="1086" r:id="rId14"/>
    <p:sldId id="1087" r:id="rId15"/>
    <p:sldId id="1088" r:id="rId16"/>
    <p:sldId id="1089" r:id="rId17"/>
    <p:sldId id="1079" r:id="rId18"/>
    <p:sldId id="1070" r:id="rId19"/>
    <p:sldId id="1067" r:id="rId20"/>
    <p:sldId id="1082" r:id="rId21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1pPr>
    <a:lvl2pPr marL="4572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2pPr>
    <a:lvl3pPr marL="9144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3pPr>
    <a:lvl4pPr marL="13716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4pPr>
    <a:lvl5pPr marL="18288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00FF"/>
    <a:srgbClr val="008000"/>
    <a:srgbClr val="0000FF"/>
    <a:srgbClr val="FF8000"/>
    <a:srgbClr val="FFFF00"/>
    <a:srgbClr val="FFCC66"/>
    <a:srgbClr val="00FF00"/>
    <a:srgbClr val="F4FDFF"/>
    <a:srgbClr val="E0F5FF"/>
    <a:srgbClr val="008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5" autoAdjust="0"/>
    <p:restoredTop sz="99853" autoAdjust="0"/>
  </p:normalViewPr>
  <p:slideViewPr>
    <p:cSldViewPr snapToGrid="0">
      <p:cViewPr>
        <p:scale>
          <a:sx n="110" d="100"/>
          <a:sy n="110" d="100"/>
        </p:scale>
        <p:origin x="-1136" y="-224"/>
      </p:cViewPr>
      <p:guideLst>
        <p:guide orient="horz" pos="4143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79" d="100"/>
          <a:sy n="79" d="100"/>
        </p:scale>
        <p:origin x="-25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handoutMaster" Target="handoutMasters/handout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Relationship Id="rId2" Type="http://schemas.openxmlformats.org/officeDocument/2006/relationships/image" Target="../media/image16.emf"/><Relationship Id="rId3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Relationship Id="rId2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Relationship Id="rId2" Type="http://schemas.openxmlformats.org/officeDocument/2006/relationships/image" Target="../media/image3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46B7F-8DA1-7B48-A56A-4FDC9BE8D490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3A5D9-9C7B-7E44-BC71-9BB7B7E41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4544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fld id="{1BA35DD8-EC9B-BA4D-8381-9F34597E663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9484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BNLppt_BG_Title_NewDOElogo_OffSci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457200"/>
            <a:ext cx="6172200" cy="1600200"/>
          </a:xfrm>
        </p:spPr>
        <p:txBody>
          <a:bodyPr anchor="b"/>
          <a:lstStyle>
            <a:lvl1pPr algn="r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286000"/>
            <a:ext cx="6172200" cy="990600"/>
          </a:xfrm>
        </p:spPr>
        <p:txBody>
          <a:bodyPr/>
          <a:lstStyle>
            <a:lvl1pPr marL="0" indent="0" algn="r">
              <a:buFont typeface="Wingdings" pitchFamily="-112" charset="2"/>
              <a:buNone/>
              <a:defRPr sz="1900" i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eRHIC NSAC Cost Review 2015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EEEB45-469B-C445-A2A6-597CC1D4FA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eRHIC NSAC Cost Review 2015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98A5D4-C106-3B44-833F-F6948D88D3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eRHIC NSAC Cost Review 2015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06856E-079A-7243-9D3B-2823E9335D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eRHIC NSAC Cost Review 2015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C2DFF1-6A7E-5841-980E-96BA788216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eRHIC NSAC Cost Review 2015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F278B1-1B8B-1E49-8C17-9FA8E63349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eRHIC NSAC Cost Review 2015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66AF53-9C22-8E40-908A-50D959F8CC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REVBG_Slide4_Blue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10583"/>
            <a:ext cx="9145588" cy="684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1166" y="6489700"/>
            <a:ext cx="609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0080FF"/>
                </a:solidFill>
                <a:latin typeface="Comic Sans MS"/>
                <a:cs typeface="Comic Sans MS"/>
              </a:defRPr>
            </a:lvl1pPr>
          </a:lstStyle>
          <a:p>
            <a:fld id="{646CCB68-4FAD-1042-A2AE-74D95A5F5F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344833" y="6487583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0080FF"/>
                </a:solidFill>
                <a:latin typeface="Comic Sans MS"/>
                <a:cs typeface="Comic Sans MS"/>
              </a:defRPr>
            </a:lvl1pPr>
          </a:lstStyle>
          <a:p>
            <a:r>
              <a:rPr lang="en-US" smtClean="0"/>
              <a:t>E.C. Aschenauer</a:t>
            </a: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93180" y="6483346"/>
            <a:ext cx="540908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0080FF"/>
                </a:solidFill>
                <a:latin typeface="Comic Sans MS"/>
                <a:cs typeface="Comic Sans MS"/>
              </a:defRPr>
            </a:lvl1pPr>
          </a:lstStyle>
          <a:p>
            <a:r>
              <a:rPr lang="cs-CZ" smtClean="0"/>
              <a:t>eRHIC NSAC Cost Review 2015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7620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 b="1" i="1" cap="all" spc="0">
          <a:ln w="0"/>
          <a:solidFill>
            <a:srgbClr val="0000FF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12700" stA="50000" endPos="50000" dist="5000" dir="5400000" sy="-100000" rotWithShape="0"/>
          </a:effectLst>
          <a:latin typeface="Comic Sans MS Bold"/>
          <a:ea typeface="+mj-ea"/>
          <a:cs typeface="Comic Sans MS Bold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q"/>
        <a:defRPr sz="2200" b="1" i="0">
          <a:solidFill>
            <a:schemeClr val="tx1"/>
          </a:solidFill>
          <a:latin typeface="Comic Sans MS Bold"/>
          <a:ea typeface="+mn-ea"/>
          <a:cs typeface="Comic Sans MS Bold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Ø"/>
        <a:defRPr sz="2000" b="1" i="0">
          <a:solidFill>
            <a:schemeClr val="tx1"/>
          </a:solidFill>
          <a:latin typeface="Comic Sans MS Bold"/>
          <a:ea typeface="+mn-ea"/>
          <a:cs typeface="Comic Sans MS Bold"/>
        </a:defRPr>
      </a:lvl2pPr>
      <a:lvl3pPr marL="10858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10000"/>
        <a:buFont typeface="Courier New"/>
        <a:buChar char="o"/>
        <a:defRPr b="1" i="0">
          <a:solidFill>
            <a:schemeClr val="tx1"/>
          </a:solidFill>
          <a:latin typeface="Comic Sans MS Bold"/>
          <a:ea typeface="+mn-ea"/>
          <a:cs typeface="Comic Sans MS Bold"/>
        </a:defRPr>
      </a:lvl3pPr>
      <a:lvl4pPr marL="14287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ü"/>
        <a:defRPr sz="1600" b="1" i="0">
          <a:solidFill>
            <a:schemeClr val="tx1"/>
          </a:solidFill>
          <a:latin typeface="Comic Sans MS Bold"/>
          <a:ea typeface="+mn-ea"/>
          <a:cs typeface="Comic Sans MS Bold"/>
        </a:defRPr>
      </a:lvl4pPr>
      <a:lvl5pPr marL="17716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Char char="-"/>
        <a:defRPr sz="1400" b="1" i="0">
          <a:solidFill>
            <a:schemeClr val="tx1"/>
          </a:solidFill>
          <a:latin typeface="Comic Sans MS Bold"/>
          <a:ea typeface="+mn-ea"/>
          <a:cs typeface="Comic Sans MS Bold"/>
        </a:defRPr>
      </a:lvl5pPr>
      <a:lvl6pPr marL="22288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6pPr>
      <a:lvl7pPr marL="26860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7pPr>
      <a:lvl8pPr marL="31432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8pPr>
      <a:lvl9pPr marL="36004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emf"/><Relationship Id="rId6" Type="http://schemas.openxmlformats.org/officeDocument/2006/relationships/image" Target="../media/image31.emf"/><Relationship Id="rId7" Type="http://schemas.openxmlformats.org/officeDocument/2006/relationships/image" Target="../media/image32.emf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34.emf"/><Relationship Id="rId5" Type="http://schemas.openxmlformats.org/officeDocument/2006/relationships/image" Target="../media/image35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4" Type="http://schemas.openxmlformats.org/officeDocument/2006/relationships/image" Target="../media/image36.emf"/><Relationship Id="rId5" Type="http://schemas.openxmlformats.org/officeDocument/2006/relationships/oleObject" Target="../embeddings/oleObject8.bin"/><Relationship Id="rId6" Type="http://schemas.openxmlformats.org/officeDocument/2006/relationships/image" Target="../media/image37.emf"/><Relationship Id="rId7" Type="http://schemas.openxmlformats.org/officeDocument/2006/relationships/image" Target="../media/image38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gif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iki.bnl.gov/eic/index.php/IR_Design_Requirement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14.emf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oleObject" Target="../embeddings/oleObject1.bin"/><Relationship Id="rId5" Type="http://schemas.openxmlformats.org/officeDocument/2006/relationships/image" Target="../media/image15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16.emf"/><Relationship Id="rId8" Type="http://schemas.openxmlformats.org/officeDocument/2006/relationships/oleObject" Target="../embeddings/oleObject3.bin"/><Relationship Id="rId9" Type="http://schemas.openxmlformats.org/officeDocument/2006/relationships/image" Target="../media/image17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oleObject" Target="../embeddings/oleObject4.bin"/><Relationship Id="rId5" Type="http://schemas.openxmlformats.org/officeDocument/2006/relationships/image" Target="../media/image19.emf"/><Relationship Id="rId6" Type="http://schemas.openxmlformats.org/officeDocument/2006/relationships/oleObject" Target="../embeddings/oleObject5.bin"/><Relationship Id="rId7" Type="http://schemas.openxmlformats.org/officeDocument/2006/relationships/image" Target="../media/image20.emf"/><Relationship Id="rId8" Type="http://schemas.openxmlformats.org/officeDocument/2006/relationships/image" Target="../media/image22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2.emf"/><Relationship Id="rId5" Type="http://schemas.openxmlformats.org/officeDocument/2006/relationships/image" Target="../media/image25.emf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901700" y="201136"/>
            <a:ext cx="8242300" cy="1279502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lnSpc>
                <a:spcPct val="100000"/>
              </a:lnSpc>
            </a:pPr>
            <a:r>
              <a:rPr lang="en-US" sz="2400" cap="none" dirty="0" err="1" smtClean="0">
                <a:effectLst/>
              </a:rPr>
              <a:t>e</a:t>
            </a:r>
            <a:r>
              <a:rPr lang="en-US" sz="2400" dirty="0" err="1" smtClean="0">
                <a:effectLst/>
              </a:rPr>
              <a:t>RHIC</a:t>
            </a:r>
            <a:r>
              <a:rPr lang="en-US" sz="2400" dirty="0" smtClean="0">
                <a:effectLst/>
              </a:rPr>
              <a:t> IR constrains from Physics</a:t>
            </a:r>
            <a:endParaRPr lang="en-US" sz="2400" dirty="0">
              <a:ln w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971800" y="1490342"/>
            <a:ext cx="6172200" cy="9906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E.C. Aschenauer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4151" y="2370919"/>
            <a:ext cx="3048000" cy="4411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 rot="1140000">
            <a:off x="955299" y="6019412"/>
            <a:ext cx="130163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 err="1" smtClean="0">
                <a:solidFill>
                  <a:schemeClr val="bg1"/>
                </a:solidFill>
              </a:rPr>
              <a:t>arXiv</a:t>
            </a:r>
            <a:r>
              <a:rPr lang="da-DK" sz="1000" dirty="0" smtClean="0">
                <a:solidFill>
                  <a:schemeClr val="bg1"/>
                </a:solidFill>
              </a:rPr>
              <a:t>: 1212.1701</a:t>
            </a:r>
            <a:endParaRPr lang="en-US" sz="1000" dirty="0">
              <a:solidFill>
                <a:srgbClr val="FFFFFF"/>
              </a:solidFill>
            </a:endParaRPr>
          </a:p>
        </p:txBody>
      </p:sp>
      <p:pic>
        <p:nvPicPr>
          <p:cNvPr id="5" name="Picture 4" descr="Book_eic_d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833" y="2379133"/>
            <a:ext cx="3048000" cy="441198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 rot="1200000">
            <a:off x="3751676" y="5917816"/>
            <a:ext cx="12460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000" dirty="0" smtClean="0">
                <a:solidFill>
                  <a:srgbClr val="0000FF"/>
                </a:solidFill>
              </a:rPr>
              <a:t>arXiv</a:t>
            </a:r>
            <a:r>
              <a:rPr lang="da-DK" sz="1000" dirty="0">
                <a:solidFill>
                  <a:srgbClr val="0000FF"/>
                </a:solidFill>
              </a:rPr>
              <a:t>:1409.1633</a:t>
            </a:r>
            <a:endParaRPr lang="en-US" sz="1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 of beam </a:t>
            </a:r>
            <a:r>
              <a:rPr lang="en-US" dirty="0" err="1" smtClean="0"/>
              <a:t>emiTtance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NSAC Cost Review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" y="1709420"/>
            <a:ext cx="6289040" cy="44879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4960" y="731520"/>
            <a:ext cx="73974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difference in unfolded </a:t>
            </a:r>
            <a:r>
              <a:rPr lang="en-US" dirty="0" err="1" smtClean="0"/>
              <a:t>b</a:t>
            </a:r>
            <a:r>
              <a:rPr lang="en-US" baseline="-25000" dirty="0" err="1" smtClean="0"/>
              <a:t>t</a:t>
            </a:r>
            <a:r>
              <a:rPr lang="en-US" dirty="0" smtClean="0"/>
              <a:t> spectrum based on lowest t accessible</a:t>
            </a:r>
          </a:p>
          <a:p>
            <a:r>
              <a:rPr lang="en-US" dirty="0" err="1" smtClean="0">
                <a:solidFill>
                  <a:srgbClr val="0000FF"/>
                </a:solidFill>
              </a:rPr>
              <a:t>p</a:t>
            </a:r>
            <a:r>
              <a:rPr lang="en-US" baseline="-25000" dirty="0" err="1" smtClean="0">
                <a:solidFill>
                  <a:srgbClr val="0000FF"/>
                </a:solidFill>
              </a:rPr>
              <a:t>t</a:t>
            </a:r>
            <a:r>
              <a:rPr lang="en-US" dirty="0" smtClean="0">
                <a:solidFill>
                  <a:srgbClr val="0000FF"/>
                </a:solidFill>
              </a:rPr>
              <a:t> &gt; 300 MeV vs. 200 MeV</a:t>
            </a:r>
          </a:p>
          <a:p>
            <a:r>
              <a:rPr lang="en-US" dirty="0" smtClean="0">
                <a:solidFill>
                  <a:srgbClr val="322F31"/>
                </a:solidFill>
              </a:rPr>
              <a:t>even higher </a:t>
            </a:r>
            <a:r>
              <a:rPr lang="en-US" dirty="0" err="1" smtClean="0">
                <a:solidFill>
                  <a:srgbClr val="322F31"/>
                </a:solidFill>
              </a:rPr>
              <a:t>p</a:t>
            </a:r>
            <a:r>
              <a:rPr lang="en-US" baseline="-25000" dirty="0" err="1" smtClean="0">
                <a:solidFill>
                  <a:srgbClr val="322F31"/>
                </a:solidFill>
              </a:rPr>
              <a:t>t</a:t>
            </a:r>
            <a:r>
              <a:rPr lang="en-US" dirty="0" smtClean="0">
                <a:solidFill>
                  <a:srgbClr val="322F31"/>
                </a:solidFill>
              </a:rPr>
              <a:t> cuts would be bad</a:t>
            </a:r>
            <a:endParaRPr lang="en-US" dirty="0">
              <a:solidFill>
                <a:srgbClr val="322F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71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Kinematics of Breakup Neutrons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E.C. Aschenauer</a:t>
            </a: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F85B-340E-9941-AF39-030851572DD6}" type="slidenum">
              <a:rPr lang="en-US" altLang="ja-JP" smtClean="0"/>
              <a:pPr/>
              <a:t>11</a:t>
            </a:fld>
            <a:endParaRPr lang="en-US" altLang="ja-JP"/>
          </a:p>
        </p:txBody>
      </p:sp>
      <p:sp>
        <p:nvSpPr>
          <p:cNvPr id="6" name="TextBox 5"/>
          <p:cNvSpPr txBox="1"/>
          <p:nvPr/>
        </p:nvSpPr>
        <p:spPr>
          <a:xfrm>
            <a:off x="190500" y="749300"/>
            <a:ext cx="4696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>Results from GEMINI++</a:t>
            </a:r>
            <a:r>
              <a:rPr lang="en-US" dirty="0" smtClean="0">
                <a:solidFill>
                  <a:srgbClr val="000000"/>
                </a:solidFill>
              </a:rPr>
              <a:t> for </a:t>
            </a:r>
            <a:r>
              <a:rPr lang="en-US" dirty="0" smtClean="0"/>
              <a:t>50 </a:t>
            </a:r>
            <a:r>
              <a:rPr lang="en-US" dirty="0" err="1" smtClean="0"/>
              <a:t>GeV</a:t>
            </a:r>
            <a:r>
              <a:rPr lang="en-US" dirty="0" smtClean="0"/>
              <a:t> Au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" y="1117600"/>
            <a:ext cx="5448300" cy="4038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555750"/>
            <a:ext cx="5791200" cy="41021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0100" y="2019300"/>
            <a:ext cx="5549900" cy="4038600"/>
          </a:xfrm>
          <a:prstGeom prst="rect">
            <a:avLst/>
          </a:prstGeom>
        </p:spPr>
      </p:pic>
      <p:sp>
        <p:nvSpPr>
          <p:cNvPr id="12" name="Curved Right Arrow 11"/>
          <p:cNvSpPr/>
          <p:nvPr/>
        </p:nvSpPr>
        <p:spPr bwMode="auto">
          <a:xfrm>
            <a:off x="3022600" y="5981700"/>
            <a:ext cx="723900" cy="241300"/>
          </a:xfrm>
          <a:prstGeom prst="curvedRightArrow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rgbClr val="FF66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22700" y="5943600"/>
            <a:ext cx="4539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+/-5mrad acceptance seems sufficient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NSAC Cost Review 2015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133102" y="1822697"/>
            <a:ext cx="6310270" cy="3416320"/>
            <a:chOff x="180633" y="564564"/>
            <a:chExt cx="6310270" cy="3416320"/>
          </a:xfrm>
        </p:grpSpPr>
        <p:sp>
          <p:nvSpPr>
            <p:cNvPr id="14" name="TextBox 13"/>
            <p:cNvSpPr txBox="1"/>
            <p:nvPr/>
          </p:nvSpPr>
          <p:spPr>
            <a:xfrm>
              <a:off x="180633" y="564564"/>
              <a:ext cx="6310270" cy="34163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glow rad="101600">
                <a:schemeClr val="bg1">
                  <a:lumMod val="85000"/>
                  <a:alpha val="75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square" rtlCol="0">
              <a:spAutoFit/>
            </a:bodyPr>
            <a:lstStyle/>
            <a:p>
              <a:r>
                <a:rPr lang="en-US" u="sng" dirty="0" smtClean="0">
                  <a:solidFill>
                    <a:srgbClr val="FF00FF"/>
                  </a:solidFill>
                </a:rPr>
                <a:t>Important:</a:t>
              </a:r>
            </a:p>
            <a:p>
              <a:pPr>
                <a:buFont typeface="Arial"/>
                <a:buChar char="•"/>
              </a:pPr>
              <a:r>
                <a:rPr lang="en-US" dirty="0" smtClean="0"/>
                <a:t> For coherent VM-production rejection </a:t>
              </a:r>
              <a:r>
                <a:rPr lang="en-US" dirty="0"/>
                <a:t>power </a:t>
              </a:r>
              <a:endParaRPr lang="en-US" dirty="0" smtClean="0"/>
            </a:p>
            <a:p>
              <a:r>
                <a:rPr lang="en-US" dirty="0"/>
                <a:t> </a:t>
              </a:r>
              <a:r>
                <a:rPr lang="en-US" dirty="0" smtClean="0"/>
                <a:t> of </a:t>
              </a:r>
              <a:r>
                <a:rPr lang="en-US" dirty="0"/>
                <a:t>incoherent </a:t>
              </a:r>
              <a:r>
                <a:rPr lang="en-US" dirty="0" smtClean="0"/>
                <a:t>needed up to 10</a:t>
              </a:r>
              <a:r>
                <a:rPr lang="en-US" baseline="30000" dirty="0" smtClean="0"/>
                <a:t>4</a:t>
              </a:r>
              <a:endParaRPr lang="en-US" baseline="30000" dirty="0"/>
            </a:p>
            <a:p>
              <a:r>
                <a:rPr lang="en-US" dirty="0"/>
                <a:t> </a:t>
              </a:r>
              <a:r>
                <a:rPr lang="en-US" dirty="0" smtClean="0"/>
                <a:t> </a:t>
              </a:r>
              <a:r>
                <a:rPr lang="en-US" dirty="0" smtClean="0">
                  <a:sym typeface="Wingdings"/>
                </a:rPr>
                <a:t> ZDC detection efficiency is critical</a:t>
              </a:r>
            </a:p>
            <a:p>
              <a:endParaRPr lang="en-US" dirty="0">
                <a:sym typeface="Wingdings"/>
              </a:endParaRPr>
            </a:p>
            <a:p>
              <a:r>
                <a:rPr lang="en-US" u="sng" dirty="0" smtClean="0">
                  <a:solidFill>
                    <a:srgbClr val="FF00FF"/>
                  </a:solidFill>
                  <a:sym typeface="Wingdings"/>
                </a:rPr>
                <a:t>Can we reconstruct the </a:t>
              </a:r>
              <a:r>
                <a:rPr lang="en-US" u="sng" dirty="0" err="1" smtClean="0">
                  <a:solidFill>
                    <a:srgbClr val="FF00FF"/>
                  </a:solidFill>
                  <a:sym typeface="Wingdings"/>
                </a:rPr>
                <a:t>eA</a:t>
              </a:r>
              <a:r>
                <a:rPr lang="en-US" u="sng" dirty="0" smtClean="0">
                  <a:solidFill>
                    <a:srgbClr val="FF00FF"/>
                  </a:solidFill>
                  <a:sym typeface="Wingdings"/>
                </a:rPr>
                <a:t> collision geometry:</a:t>
              </a:r>
            </a:p>
            <a:p>
              <a:endParaRPr lang="en-US" dirty="0">
                <a:sym typeface="Wingdings"/>
              </a:endParaRPr>
            </a:p>
            <a:p>
              <a:endParaRPr lang="en-US" dirty="0" smtClean="0">
                <a:sym typeface="Wingdings"/>
              </a:endParaRPr>
            </a:p>
            <a:p>
              <a:endParaRPr lang="en-US" dirty="0">
                <a:sym typeface="Wingdings"/>
              </a:endParaRPr>
            </a:p>
            <a:p>
              <a:endParaRPr lang="en-US" dirty="0" smtClean="0">
                <a:sym typeface="Wingdings"/>
              </a:endParaRPr>
            </a:p>
            <a:p>
              <a:endParaRPr lang="en-US" dirty="0">
                <a:sym typeface="Wingdings"/>
              </a:endParaRPr>
            </a:p>
            <a:p>
              <a:endParaRPr lang="en-US" dirty="0" smtClean="0">
                <a:sym typeface="Wingdings"/>
              </a:endParaRPr>
            </a:p>
          </p:txBody>
        </p:sp>
        <p:pic>
          <p:nvPicPr>
            <p:cNvPr id="15" name="Picture 14"/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944" r="22116" b="21173"/>
            <a:stretch/>
          </p:blipFill>
          <p:spPr bwMode="auto">
            <a:xfrm>
              <a:off x="366814" y="2416708"/>
              <a:ext cx="1402080" cy="110744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6" name="Picture 15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5523" y="2329164"/>
              <a:ext cx="2160270" cy="1470660"/>
            </a:xfrm>
            <a:prstGeom prst="rect">
              <a:avLst/>
            </a:prstGeom>
          </p:spPr>
        </p:pic>
        <p:pic>
          <p:nvPicPr>
            <p:cNvPr id="17" name="Picture 16"/>
            <p:cNvPicPr/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111"/>
            <a:stretch/>
          </p:blipFill>
          <p:spPr bwMode="auto">
            <a:xfrm>
              <a:off x="4317413" y="2340922"/>
              <a:ext cx="1920240" cy="147066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24462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NSAC Cost Review 2015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7490" y="0"/>
            <a:ext cx="9461490" cy="609600"/>
          </a:xfrm>
        </p:spPr>
        <p:txBody>
          <a:bodyPr/>
          <a:lstStyle/>
          <a:p>
            <a:r>
              <a:rPr lang="en-US" dirty="0" smtClean="0"/>
              <a:t>Luminosity 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74133"/>
            <a:ext cx="9144000" cy="3683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>
                <a:solidFill>
                  <a:srgbClr val="0000FF"/>
                </a:solidFill>
                <a:latin typeface="Comic Sans MS"/>
                <a:cs typeface="Comic Sans MS"/>
              </a:rPr>
              <a:t>Concept: </a:t>
            </a:r>
          </a:p>
          <a:p>
            <a:pPr marL="0" indent="0">
              <a:buNone/>
            </a:pPr>
            <a:r>
              <a:rPr lang="en-US" sz="1600" dirty="0" smtClean="0">
                <a:latin typeface="Comic Sans MS"/>
                <a:cs typeface="Comic Sans MS"/>
              </a:rPr>
              <a:t>Use </a:t>
            </a:r>
            <a:r>
              <a:rPr lang="en-US" sz="1600" dirty="0">
                <a:latin typeface="Comic Sans MS"/>
                <a:cs typeface="Comic Sans MS"/>
              </a:rPr>
              <a:t>Bremsstrahlung </a:t>
            </a:r>
            <a:r>
              <a:rPr lang="en-US" sz="1600" dirty="0" err="1">
                <a:solidFill>
                  <a:srgbClr val="FF00FF"/>
                </a:solidFill>
                <a:latin typeface="Comic Sans MS"/>
                <a:cs typeface="Comic Sans MS"/>
              </a:rPr>
              <a:t>ep</a:t>
            </a:r>
            <a:r>
              <a:rPr lang="en-US" sz="1600" dirty="0">
                <a:solidFill>
                  <a:srgbClr val="FF00FF"/>
                </a:solidFill>
                <a:latin typeface="Comic Sans MS"/>
                <a:cs typeface="Comic Sans MS"/>
              </a:rPr>
              <a:t> </a:t>
            </a:r>
            <a:r>
              <a:rPr lang="en-US" sz="1600" dirty="0">
                <a:solidFill>
                  <a:srgbClr val="FF00FF"/>
                </a:solidFill>
                <a:latin typeface="Comic Sans MS"/>
                <a:cs typeface="Comic Sans MS"/>
                <a:sym typeface="Wingdings"/>
              </a:rPr>
              <a:t> </a:t>
            </a:r>
            <a:r>
              <a:rPr lang="en-US" sz="1600" dirty="0" err="1">
                <a:solidFill>
                  <a:srgbClr val="FF00FF"/>
                </a:solidFill>
                <a:latin typeface="Comic Sans MS"/>
                <a:cs typeface="Comic Sans MS"/>
                <a:sym typeface="Wingdings"/>
              </a:rPr>
              <a:t>ep</a:t>
            </a:r>
            <a:r>
              <a:rPr lang="en-US" sz="1600" dirty="0" err="1">
                <a:solidFill>
                  <a:srgbClr val="FF00FF"/>
                </a:solidFill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sz="1600" dirty="0">
                <a:latin typeface="Comic Sans MS"/>
                <a:cs typeface="Comic Sans MS"/>
                <a:sym typeface="Wingdings"/>
              </a:rPr>
              <a:t> as reference cross section</a:t>
            </a:r>
          </a:p>
          <a:p>
            <a:pPr lvl="1"/>
            <a:r>
              <a:rPr lang="en-US" sz="1400" dirty="0">
                <a:latin typeface="Comic Sans MS"/>
                <a:cs typeface="Comic Sans MS"/>
              </a:rPr>
              <a:t>different methods: </a:t>
            </a:r>
          </a:p>
          <a:p>
            <a:pPr lvl="2"/>
            <a:r>
              <a:rPr lang="en-US" sz="1200" dirty="0">
                <a:latin typeface="Comic Sans MS"/>
                <a:cs typeface="Comic Sans MS"/>
              </a:rPr>
              <a:t>Bethe </a:t>
            </a:r>
            <a:r>
              <a:rPr lang="en-US" sz="1200" dirty="0" err="1">
                <a:latin typeface="Comic Sans MS"/>
                <a:cs typeface="Comic Sans MS"/>
              </a:rPr>
              <a:t>Heitler</a:t>
            </a:r>
            <a:r>
              <a:rPr lang="en-US" sz="1200" dirty="0">
                <a:latin typeface="Comic Sans MS"/>
                <a:cs typeface="Comic Sans MS"/>
              </a:rPr>
              <a:t>, QED Compton, Pair Production</a:t>
            </a:r>
          </a:p>
          <a:p>
            <a:pPr lvl="1"/>
            <a:r>
              <a:rPr lang="en-US" sz="1400" dirty="0">
                <a:latin typeface="Comic Sans MS"/>
                <a:cs typeface="Comic Sans MS"/>
              </a:rPr>
              <a:t>Hera: reached 1-2% systematic uncertainty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FF"/>
                </a:solidFill>
              </a:rPr>
              <a:t>Goals </a:t>
            </a:r>
            <a:r>
              <a:rPr lang="en-US" sz="1800" dirty="0">
                <a:solidFill>
                  <a:srgbClr val="0000FF"/>
                </a:solidFill>
              </a:rPr>
              <a:t>for Luminosity Measurement:</a:t>
            </a:r>
          </a:p>
          <a:p>
            <a:r>
              <a:rPr lang="en-US" sz="1600" dirty="0"/>
              <a:t>Integrated luminosity with precision </a:t>
            </a:r>
            <a:r>
              <a:rPr lang="en-US" sz="1600" dirty="0" err="1"/>
              <a:t>δL</a:t>
            </a:r>
            <a:r>
              <a:rPr lang="en-US" sz="1600" dirty="0"/>
              <a:t>&lt; 1%</a:t>
            </a:r>
          </a:p>
          <a:p>
            <a:r>
              <a:rPr lang="en-US" sz="1600" dirty="0"/>
              <a:t>Measurement of relative luminosity: </a:t>
            </a:r>
            <a:r>
              <a:rPr lang="en-US" sz="1600" dirty="0">
                <a:solidFill>
                  <a:srgbClr val="0000FF"/>
                </a:solidFill>
              </a:rPr>
              <a:t>physics-asymmetry/10</a:t>
            </a:r>
          </a:p>
          <a:p>
            <a:pPr marL="0" indent="0">
              <a:buNone/>
            </a:pPr>
            <a:r>
              <a:rPr lang="en-US" sz="18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sz="1800" dirty="0" smtClean="0">
                <a:solidFill>
                  <a:srgbClr val="0000FF"/>
                </a:solidFill>
                <a:latin typeface="Comic Sans MS"/>
                <a:cs typeface="Comic Sans MS"/>
              </a:rPr>
              <a:t> challenges:</a:t>
            </a:r>
          </a:p>
          <a:p>
            <a:pPr lvl="1"/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with 10</a:t>
            </a:r>
            <a:r>
              <a:rPr lang="en-US" sz="1400" baseline="300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33 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cm</a:t>
            </a:r>
            <a:r>
              <a:rPr lang="en-US" sz="1400" baseline="300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-2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s</a:t>
            </a:r>
            <a:r>
              <a:rPr lang="en-US" sz="1400" baseline="300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-1 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one gets on average</a:t>
            </a:r>
          </a:p>
          <a:p>
            <a:pPr marL="457200" lvl="1" indent="0">
              <a:buNone/>
            </a:pPr>
            <a:r>
              <a:rPr lang="en-US" sz="1400" dirty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 23 </a:t>
            </a:r>
            <a:r>
              <a:rPr lang="en-US" sz="1400" dirty="0" err="1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bremsstrahlungs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photons/bunch for proton beam </a:t>
            </a:r>
          </a:p>
          <a:p>
            <a:pPr marL="457200" lvl="1" indent="0">
              <a:buNone/>
            </a:pPr>
            <a:r>
              <a:rPr lang="en-US" sz="1400" dirty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 </a:t>
            </a:r>
            <a:r>
              <a:rPr lang="en-US" sz="1400" dirty="0" smtClean="0">
                <a:solidFill>
                  <a:srgbClr val="0000FF"/>
                </a:solidFill>
                <a:latin typeface="Comic Sans MS"/>
                <a:cs typeface="Comic Sans MS"/>
                <a:sym typeface="Wingdings"/>
              </a:rPr>
              <a:t>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 A-beam Z</a:t>
            </a:r>
            <a:r>
              <a:rPr lang="en-US" sz="1400" baseline="300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2</a:t>
            </a:r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-dependence</a:t>
            </a:r>
          </a:p>
          <a:p>
            <a:pPr lvl="1"/>
            <a:r>
              <a:rPr lang="en-US" sz="14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this will challenge single photon measurement under 0</a:t>
            </a:r>
            <a:r>
              <a:rPr lang="en-US" sz="1400" baseline="30000" dirty="0" smtClean="0">
                <a:solidFill>
                  <a:srgbClr val="000000"/>
                </a:solidFill>
                <a:latin typeface="Comic Sans MS"/>
                <a:cs typeface="Comic Sans MS"/>
                <a:sym typeface="Wingdings"/>
              </a:rPr>
              <a:t>o</a:t>
            </a:r>
          </a:p>
          <a:p>
            <a:pPr lvl="1">
              <a:buFont typeface="Wingdings" charset="0"/>
              <a:buChar char="à"/>
            </a:pPr>
            <a:endParaRPr lang="en-US" sz="1600" baseline="30000" dirty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0" indent="0">
              <a:buNone/>
            </a:pPr>
            <a:endParaRPr lang="en-US" sz="1800" dirty="0" smtClean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E.C. Aschenauer</a:t>
            </a:r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12</a:t>
            </a:fld>
            <a:endParaRPr lang="en-US" altLang="ja-JP" dirty="0"/>
          </a:p>
        </p:txBody>
      </p:sp>
      <p:pic>
        <p:nvPicPr>
          <p:cNvPr id="7" name="Picture 6" descr="bub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599" y="3823230"/>
            <a:ext cx="5337305" cy="2413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32728" y="4047065"/>
            <a:ext cx="3785486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</a:rPr>
              <a:t>zero degree </a:t>
            </a:r>
            <a:r>
              <a:rPr lang="en-US" sz="1600" dirty="0" smtClean="0">
                <a:solidFill>
                  <a:srgbClr val="0000FF"/>
                </a:solidFill>
              </a:rPr>
              <a:t>photon calorimeter</a:t>
            </a:r>
          </a:p>
          <a:p>
            <a:r>
              <a:rPr lang="en-US" sz="1200" dirty="0" smtClean="0"/>
              <a:t>high </a:t>
            </a:r>
            <a:r>
              <a:rPr lang="en-US" sz="1200" dirty="0"/>
              <a:t>rate 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Ø"/>
            </a:pPr>
            <a:r>
              <a:rPr lang="en-US" sz="1200" dirty="0" smtClean="0">
                <a:sym typeface="Wingdings"/>
              </a:rPr>
              <a:t>measured </a:t>
            </a:r>
            <a:r>
              <a:rPr lang="en-US" sz="1200" dirty="0">
                <a:sym typeface="Wingdings"/>
              </a:rPr>
              <a:t>energy proportional to # </a:t>
            </a:r>
            <a:r>
              <a:rPr lang="en-US" sz="1200" dirty="0" smtClean="0">
                <a:sym typeface="Wingdings"/>
              </a:rPr>
              <a:t>photons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Ø"/>
            </a:pPr>
            <a:r>
              <a:rPr lang="en-US" sz="1200" dirty="0" smtClean="0">
                <a:sym typeface="Wingdings"/>
              </a:rPr>
              <a:t>subject </a:t>
            </a:r>
            <a:r>
              <a:rPr lang="en-US" sz="1200" dirty="0">
                <a:sym typeface="Wingdings"/>
              </a:rPr>
              <a:t>to synchrotron radiation</a:t>
            </a:r>
          </a:p>
          <a:p>
            <a:r>
              <a:rPr lang="en-US" sz="1600" dirty="0">
                <a:sym typeface="Wingdings"/>
              </a:rPr>
              <a:t>additional pair </a:t>
            </a:r>
            <a:r>
              <a:rPr lang="en-US" sz="1600" dirty="0" smtClean="0">
                <a:sym typeface="Wingdings"/>
              </a:rPr>
              <a:t>spectrometer</a:t>
            </a:r>
          </a:p>
          <a:p>
            <a:pPr>
              <a:buClr>
                <a:srgbClr val="0000FF"/>
              </a:buClr>
            </a:pPr>
            <a:r>
              <a:rPr lang="en-US" sz="1200" dirty="0" smtClean="0">
                <a:sym typeface="Wingdings"/>
              </a:rPr>
              <a:t>low rate</a:t>
            </a:r>
          </a:p>
          <a:p>
            <a:pPr marL="171450" lvl="0" indent="-171450">
              <a:buClr>
                <a:srgbClr val="0000FF"/>
              </a:buClr>
              <a:buFont typeface="Wingdings" charset="2"/>
              <a:buChar char="Ø"/>
            </a:pPr>
            <a:r>
              <a:rPr lang="en-US" sz="1200" dirty="0">
                <a:effectLst/>
              </a:rPr>
              <a:t>The calorimeters are outside of the </a:t>
            </a:r>
            <a:endParaRPr lang="en-US" sz="1200" dirty="0" smtClean="0">
              <a:effectLst/>
            </a:endParaRPr>
          </a:p>
          <a:p>
            <a:pPr lvl="0">
              <a:buClr>
                <a:srgbClr val="0000FF"/>
              </a:buClr>
            </a:pPr>
            <a:r>
              <a:rPr lang="en-US" sz="1200" dirty="0">
                <a:effectLst/>
              </a:rPr>
              <a:t> </a:t>
            </a:r>
            <a:r>
              <a:rPr lang="en-US" sz="1200" dirty="0" smtClean="0">
                <a:effectLst/>
              </a:rPr>
              <a:t>  primary </a:t>
            </a:r>
            <a:r>
              <a:rPr lang="en-US" sz="1200" dirty="0">
                <a:effectLst/>
              </a:rPr>
              <a:t>synchrotron radiation fan</a:t>
            </a:r>
          </a:p>
          <a:p>
            <a:pPr marL="171450" lvl="0" indent="-171450">
              <a:buClr>
                <a:srgbClr val="0000FF"/>
              </a:buClr>
              <a:buFont typeface="Wingdings" charset="2"/>
              <a:buChar char="Ø"/>
            </a:pPr>
            <a:r>
              <a:rPr lang="en-US" sz="1200" dirty="0" smtClean="0">
                <a:effectLst/>
              </a:rPr>
              <a:t>The </a:t>
            </a:r>
            <a:r>
              <a:rPr lang="en-US" sz="1200" dirty="0">
                <a:effectLst/>
              </a:rPr>
              <a:t>spectrometer </a:t>
            </a:r>
            <a:r>
              <a:rPr lang="en-US" sz="1200" dirty="0" smtClean="0">
                <a:effectLst/>
              </a:rPr>
              <a:t>geometry</a:t>
            </a:r>
          </a:p>
          <a:p>
            <a:pPr lvl="0">
              <a:buClr>
                <a:srgbClr val="0000FF"/>
              </a:buClr>
            </a:pPr>
            <a:r>
              <a:rPr lang="en-US" sz="1200" dirty="0" smtClean="0">
                <a:effectLst/>
              </a:rPr>
              <a:t>   </a:t>
            </a:r>
            <a:r>
              <a:rPr lang="en-US" sz="1200" dirty="0" smtClean="0">
                <a:effectLst/>
                <a:sym typeface="Wingdings"/>
              </a:rPr>
              <a:t> </a:t>
            </a:r>
            <a:r>
              <a:rPr lang="en-US" sz="1200" dirty="0" smtClean="0">
                <a:effectLst/>
              </a:rPr>
              <a:t>low </a:t>
            </a:r>
            <a:r>
              <a:rPr lang="en-US" sz="1200" dirty="0">
                <a:effectLst/>
              </a:rPr>
              <a:t>energy cutoff in the photon </a:t>
            </a:r>
            <a:r>
              <a:rPr lang="en-US" sz="1200" dirty="0" smtClean="0">
                <a:effectLst/>
              </a:rPr>
              <a:t>spectrum</a:t>
            </a:r>
            <a:r>
              <a:rPr lang="en-US" sz="1200" dirty="0">
                <a:effectLst/>
              </a:rPr>
              <a:t>, </a:t>
            </a:r>
            <a:endParaRPr lang="en-US" sz="1200" dirty="0" smtClean="0">
              <a:effectLst/>
            </a:endParaRPr>
          </a:p>
          <a:p>
            <a:pPr lvl="0">
              <a:buClr>
                <a:srgbClr val="0000FF"/>
              </a:buClr>
            </a:pPr>
            <a:r>
              <a:rPr lang="en-US" sz="1200" dirty="0" smtClean="0">
                <a:effectLst/>
              </a:rPr>
              <a:t>   </a:t>
            </a:r>
            <a:r>
              <a:rPr lang="en-US" sz="1200" dirty="0" smtClean="0">
                <a:effectLst/>
                <a:sym typeface="Wingdings"/>
              </a:rPr>
              <a:t> </a:t>
            </a:r>
            <a:r>
              <a:rPr lang="en-US" sz="1200" dirty="0" smtClean="0">
                <a:effectLst/>
              </a:rPr>
              <a:t>depends on dipole </a:t>
            </a:r>
            <a:r>
              <a:rPr lang="en-US" sz="1200" dirty="0">
                <a:effectLst/>
              </a:rPr>
              <a:t>field and </a:t>
            </a:r>
            <a:r>
              <a:rPr lang="en-US" sz="1200" dirty="0" smtClean="0">
                <a:effectLst/>
              </a:rPr>
              <a:t>calorimeter </a:t>
            </a:r>
          </a:p>
          <a:p>
            <a:pPr lvl="0">
              <a:buClr>
                <a:srgbClr val="0000FF"/>
              </a:buClr>
            </a:pPr>
            <a:r>
              <a:rPr lang="en-US" sz="1200" dirty="0">
                <a:effectLst/>
              </a:rPr>
              <a:t> </a:t>
            </a:r>
            <a:r>
              <a:rPr lang="en-US" sz="1200" dirty="0" smtClean="0">
                <a:effectLst/>
              </a:rPr>
              <a:t>     transverse </a:t>
            </a:r>
            <a:r>
              <a:rPr lang="en-US" sz="1200" dirty="0">
                <a:effectLst/>
              </a:rPr>
              <a:t>location </a:t>
            </a:r>
            <a:endParaRPr lang="en-US" sz="12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6127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3905"/>
            <a:ext cx="91440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Luminosity monitor study –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the </a:t>
            </a:r>
            <a:r>
              <a:rPr lang="en-US" sz="3200" cap="none" dirty="0" smtClean="0"/>
              <a:t>ep-&gt;ep</a:t>
            </a:r>
            <a:r>
              <a:rPr lang="en-US" sz="3200" cap="none" dirty="0" smtClean="0">
                <a:latin typeface="Symbol" charset="2"/>
                <a:cs typeface="Symbol" charset="2"/>
              </a:rPr>
              <a:t>g</a:t>
            </a:r>
            <a:r>
              <a:rPr lang="en-US" sz="3200" cap="none" dirty="0" smtClean="0"/>
              <a:t> </a:t>
            </a:r>
            <a:r>
              <a:rPr lang="en-US" sz="3200" dirty="0" smtClean="0"/>
              <a:t>process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66776"/>
            <a:ext cx="8229600" cy="244677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Two estimates of the expected angular distrubition of Bremsstrahlung photons</a:t>
            </a:r>
          </a:p>
          <a:p>
            <a:pPr lvl="1"/>
            <a:r>
              <a:rPr lang="en-US" sz="1800" dirty="0" smtClean="0"/>
              <a:t>Bethe-Heitler calculation</a:t>
            </a:r>
          </a:p>
          <a:p>
            <a:pPr lvl="1"/>
            <a:endParaRPr lang="en-US" sz="1800" dirty="0"/>
          </a:p>
          <a:p>
            <a:pPr lvl="1"/>
            <a:endParaRPr lang="en-US" sz="1800" dirty="0" smtClean="0"/>
          </a:p>
          <a:p>
            <a:pPr marL="457200" lvl="1" indent="0">
              <a:buNone/>
            </a:pPr>
            <a:endParaRPr lang="en-US" sz="1800" dirty="0" smtClean="0"/>
          </a:p>
          <a:p>
            <a:pPr lvl="1"/>
            <a:r>
              <a:rPr lang="en-US" sz="1800" dirty="0" smtClean="0"/>
              <a:t>DJANGOH </a:t>
            </a:r>
            <a:r>
              <a:rPr lang="en-US" sz="1800" dirty="0" smtClean="0"/>
              <a:t>MC simulation</a:t>
            </a:r>
            <a:endParaRPr lang="en-US" sz="1800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01350"/>
              </p:ext>
            </p:extLst>
          </p:nvPr>
        </p:nvGraphicFramePr>
        <p:xfrm>
          <a:off x="871768" y="1908405"/>
          <a:ext cx="2616137" cy="922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1549400" imgH="546100" progId="Equation.DSMT4">
                  <p:embed/>
                </p:oleObj>
              </mc:Choice>
              <mc:Fallback>
                <p:oleObj name="Equation" r:id="rId3" imgW="1549400" imgH="546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1768" y="1908405"/>
                        <a:ext cx="2616137" cy="92208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Screen Shot 2015-04-30 at 11.52.45 AM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80" y="3655841"/>
            <a:ext cx="4489047" cy="29038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60588" y="3620376"/>
            <a:ext cx="306294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relative scaling </a:t>
            </a:r>
            <a:endParaRPr lang="en-US" sz="1400" dirty="0" smtClean="0">
              <a:solidFill>
                <a:srgbClr val="000000"/>
              </a:solidFill>
            </a:endParaRPr>
          </a:p>
          <a:p>
            <a:r>
              <a:rPr lang="en-US" sz="1400" dirty="0" smtClean="0">
                <a:solidFill>
                  <a:srgbClr val="000000"/>
                </a:solidFill>
              </a:rPr>
              <a:t>(</a:t>
            </a:r>
            <a:r>
              <a:rPr lang="en-US" sz="1400" dirty="0" smtClean="0">
                <a:solidFill>
                  <a:srgbClr val="000000"/>
                </a:solidFill>
              </a:rPr>
              <a:t>please ignore numbers on </a:t>
            </a:r>
            <a:r>
              <a:rPr lang="en-US" sz="1400" dirty="0" err="1" smtClean="0">
                <a:solidFill>
                  <a:srgbClr val="000000"/>
                </a:solidFill>
              </a:rPr>
              <a:t>yaxis</a:t>
            </a:r>
            <a:r>
              <a:rPr lang="en-US" sz="1400" dirty="0" smtClean="0">
                <a:solidFill>
                  <a:srgbClr val="000000"/>
                </a:solidFill>
              </a:rPr>
              <a:t>)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53162" y="4514701"/>
            <a:ext cx="1954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Bethe-Heitler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DJANGOH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8291" y="3749010"/>
            <a:ext cx="380733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typical angle of emission is less than 0.03mrad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though there is a fairly long tail to the distribution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roughly factor of 10 less than contribution from beam divergence for top energy ep collisions (see next slide)</a:t>
            </a:r>
          </a:p>
        </p:txBody>
      </p:sp>
    </p:spTree>
    <p:extLst>
      <p:ext uri="{BB962C8B-B14F-4D97-AF65-F5344CB8AC3E}">
        <p14:creationId xmlns:p14="http://schemas.microsoft.com/office/powerpoint/2010/main" val="176109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Luminosity monitor study – beam optics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-1" y="773113"/>
            <a:ext cx="9142413" cy="452596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calculation of the angular beam divergence (in radians)</a:t>
            </a:r>
          </a:p>
          <a:p>
            <a:endParaRPr lang="en-US" sz="2000" dirty="0"/>
          </a:p>
          <a:p>
            <a:endParaRPr lang="en-US" sz="2000" dirty="0" smtClean="0"/>
          </a:p>
          <a:p>
            <a:pPr lvl="1"/>
            <a:r>
              <a:rPr lang="en-US" sz="1800" dirty="0" smtClean="0"/>
              <a:t>sigma_theta = angular beam divergence</a:t>
            </a:r>
          </a:p>
          <a:p>
            <a:pPr lvl="1"/>
            <a:r>
              <a:rPr lang="en-US" sz="1800" dirty="0" smtClean="0"/>
              <a:t>epsilon = (normalized) emittance (taken from table 3-1 of the design report)</a:t>
            </a:r>
          </a:p>
          <a:p>
            <a:pPr lvl="1"/>
            <a:r>
              <a:rPr lang="en-US" sz="1800" dirty="0" smtClean="0"/>
              <a:t>gamma = lorentz factor</a:t>
            </a:r>
          </a:p>
          <a:p>
            <a:pPr lvl="1"/>
            <a:r>
              <a:rPr lang="en-US" sz="1800" dirty="0" smtClean="0"/>
              <a:t>beta* = beam optics parameter at IP (5cm taken from table 3-1)</a:t>
            </a:r>
          </a:p>
          <a:p>
            <a:r>
              <a:rPr lang="en-US" sz="2000" dirty="0" smtClean="0"/>
              <a:t>for 20x250 GeV e+p collisions</a:t>
            </a:r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dirty="0" smtClean="0"/>
              <a:t>for other beam conditions</a:t>
            </a:r>
          </a:p>
          <a:p>
            <a:pPr marL="0" indent="0">
              <a:buNone/>
            </a:pPr>
            <a:endParaRPr lang="en-US" sz="24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990595"/>
              </p:ext>
            </p:extLst>
          </p:nvPr>
        </p:nvGraphicFramePr>
        <p:xfrm>
          <a:off x="3488580" y="1145354"/>
          <a:ext cx="1053702" cy="672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3" imgW="736600" imgH="469900" progId="Equation.3">
                  <p:embed/>
                </p:oleObj>
              </mc:Choice>
              <mc:Fallback>
                <p:oleObj name="Equation" r:id="rId3" imgW="7366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88580" y="1145354"/>
                        <a:ext cx="1053702" cy="6721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383656"/>
              </p:ext>
            </p:extLst>
          </p:nvPr>
        </p:nvGraphicFramePr>
        <p:xfrm>
          <a:off x="534113" y="3843052"/>
          <a:ext cx="2688921" cy="628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5" imgW="1955800" imgH="457200" progId="Equation.DSMT4">
                  <p:embed/>
                </p:oleObj>
              </mc:Choice>
              <mc:Fallback>
                <p:oleObj name="Equation" r:id="rId5" imgW="195580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4113" y="3843052"/>
                        <a:ext cx="2688921" cy="6285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 descr="beamDivergence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708" y="4322476"/>
            <a:ext cx="3314372" cy="237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46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Luminosity monitor study – additional effect of beam steering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66775"/>
            <a:ext cx="91440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considering the added effect if the IP moves a bit and is off center</a:t>
            </a:r>
          </a:p>
          <a:p>
            <a:r>
              <a:rPr lang="en-US" sz="1800" dirty="0" smtClean="0"/>
              <a:t>look at DJANGOH ep-&gt;ep</a:t>
            </a:r>
            <a:r>
              <a:rPr lang="en-US" sz="1800" dirty="0" smtClean="0">
                <a:latin typeface="Symbol" charset="2"/>
                <a:cs typeface="Symbol" charset="2"/>
              </a:rPr>
              <a:t>g</a:t>
            </a:r>
            <a:r>
              <a:rPr lang="en-US" sz="1800" dirty="0" smtClean="0"/>
              <a:t> events fed into EicRoot</a:t>
            </a:r>
          </a:p>
          <a:p>
            <a:r>
              <a:rPr lang="en-US" sz="1800" dirty="0" smtClean="0"/>
              <a:t>both curves include crossing angle (</a:t>
            </a:r>
            <a:r>
              <a:rPr lang="en-US" sz="1800" dirty="0" smtClean="0"/>
              <a:t>10 </a:t>
            </a:r>
            <a:r>
              <a:rPr lang="en-US" sz="1800" dirty="0" err="1" smtClean="0"/>
              <a:t>mrad</a:t>
            </a:r>
            <a:r>
              <a:rPr lang="en-US" sz="1800" dirty="0" smtClean="0"/>
              <a:t>) and angular beam divergence (0.1mrad) and a flat z vertex spread of +/- 2.5cm</a:t>
            </a:r>
          </a:p>
          <a:p>
            <a:r>
              <a:rPr lang="en-US" sz="1800" dirty="0" smtClean="0"/>
              <a:t>black has all events at (0,0) (x,y) vertex</a:t>
            </a:r>
          </a:p>
          <a:p>
            <a:r>
              <a:rPr lang="en-US" sz="1800" dirty="0" smtClean="0"/>
              <a:t>red has events with (x,y) vertex distributed flat with +/- 0.5cm</a:t>
            </a:r>
          </a:p>
          <a:p>
            <a:r>
              <a:rPr lang="en-US" sz="1800" dirty="0" smtClean="0"/>
              <a:t>note that in this definition, the electron going direction is 0 degrees</a:t>
            </a:r>
            <a:endParaRPr lang="en-US" sz="1800" dirty="0"/>
          </a:p>
        </p:txBody>
      </p:sp>
      <p:pic>
        <p:nvPicPr>
          <p:cNvPr id="4" name="Picture 3" descr="xysmear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094" y="3313878"/>
            <a:ext cx="4997092" cy="343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22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70"/>
            <a:ext cx="91440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Luminosity monitor study – needed aperture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793755"/>
            <a:ext cx="8229600" cy="365601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will need roughly +/- 1 to 2 mrad of aperture for bremsstrahlung photons for lumi measurement</a:t>
            </a:r>
          </a:p>
          <a:p>
            <a:pPr lvl="1"/>
            <a:r>
              <a:rPr lang="en-US" sz="2000" dirty="0" smtClean="0"/>
              <a:t>depends strongly on beam optics, not so much on the actual physics process</a:t>
            </a:r>
          </a:p>
          <a:p>
            <a:r>
              <a:rPr lang="en-US" sz="2400" dirty="0" smtClean="0"/>
              <a:t>do we have that much space?</a:t>
            </a:r>
          </a:p>
          <a:p>
            <a:pPr lvl="1"/>
            <a:r>
              <a:rPr lang="en-US" sz="2000" dirty="0" smtClean="0"/>
              <a:t>I think yes in the current design (depending on exactly how far down the lumi system is installed)</a:t>
            </a:r>
          </a:p>
        </p:txBody>
      </p:sp>
      <p:pic>
        <p:nvPicPr>
          <p:cNvPr id="4" name="Picture 3" descr="lumi_monitor_ques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299" y="3531953"/>
            <a:ext cx="5814406" cy="319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78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err="1">
                <a:latin typeface="Comic Sans MS" charset="0"/>
                <a:cs typeface="Comic Sans MS" charset="0"/>
              </a:rPr>
              <a:t>e</a:t>
            </a:r>
            <a:r>
              <a:rPr lang="en-US" dirty="0" err="1">
                <a:latin typeface="Comic Sans MS" charset="0"/>
                <a:cs typeface="Comic Sans MS" charset="0"/>
              </a:rPr>
              <a:t>RHIC</a:t>
            </a:r>
            <a:r>
              <a:rPr lang="en-US" dirty="0">
                <a:latin typeface="Comic Sans MS" charset="0"/>
                <a:cs typeface="Comic Sans MS" charset="0"/>
              </a:rPr>
              <a:t>: IR Design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EIC R&amp;D Meeting January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2800"/>
            <a:ext cx="9144000" cy="5024438"/>
          </a:xfrm>
          <a:prstGeom prst="rect">
            <a:avLst/>
          </a:prstGeom>
          <a:ln w="19050" cmpd="sng">
            <a:solidFill>
              <a:srgbClr val="0000FF"/>
            </a:solidFill>
          </a:ln>
        </p:spPr>
      </p:pic>
      <p:sp>
        <p:nvSpPr>
          <p:cNvPr id="7" name="TextBox 6"/>
          <p:cNvSpPr txBox="1"/>
          <p:nvPr/>
        </p:nvSpPr>
        <p:spPr>
          <a:xfrm rot="780000">
            <a:off x="7249766" y="3602409"/>
            <a:ext cx="103676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e-Beam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>
            <a:stCxn id="7" idx="1"/>
          </p:cNvCxnSpPr>
          <p:nvPr/>
        </p:nvCxnSpPr>
        <p:spPr>
          <a:xfrm flipH="1" flipV="1">
            <a:off x="6934879" y="3558134"/>
            <a:ext cx="328173" cy="11233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62000" y="4693628"/>
            <a:ext cx="97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33CC"/>
                </a:solidFill>
              </a:rPr>
              <a:t>Hadrons</a:t>
            </a:r>
            <a:endParaRPr lang="en-US" dirty="0">
              <a:solidFill>
                <a:srgbClr val="0033CC"/>
              </a:solidFill>
            </a:endParaRPr>
          </a:p>
        </p:txBody>
      </p:sp>
      <p:cxnSp>
        <p:nvCxnSpPr>
          <p:cNvPr id="10" name="Straight Arrow Connector 9"/>
          <p:cNvCxnSpPr>
            <a:stCxn id="9" idx="3"/>
          </p:cNvCxnSpPr>
          <p:nvPr/>
        </p:nvCxnSpPr>
        <p:spPr>
          <a:xfrm>
            <a:off x="1733228" y="4878294"/>
            <a:ext cx="400372" cy="0"/>
          </a:xfrm>
          <a:prstGeom prst="straightConnector1">
            <a:avLst/>
          </a:prstGeom>
          <a:ln w="28575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960000">
            <a:off x="699680" y="1678471"/>
            <a:ext cx="92021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FFFF"/>
                </a:solidFill>
              </a:rPr>
              <a:t>synrad</a:t>
            </a:r>
            <a:endParaRPr lang="en-US" dirty="0">
              <a:solidFill>
                <a:srgbClr val="00FFFF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2667000" y="3708402"/>
            <a:ext cx="814200" cy="926066"/>
          </a:xfrm>
          <a:prstGeom prst="straightConnector1">
            <a:avLst/>
          </a:prstGeom>
          <a:ln w="19050">
            <a:solidFill>
              <a:srgbClr val="CC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483790" y="3185162"/>
            <a:ext cx="449139" cy="1459466"/>
          </a:xfrm>
          <a:prstGeom prst="straightConnector1">
            <a:avLst/>
          </a:prstGeom>
          <a:ln w="19050">
            <a:solidFill>
              <a:srgbClr val="CC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640330" y="4644628"/>
            <a:ext cx="3183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Matching  </a:t>
            </a:r>
            <a:r>
              <a:rPr lang="en-US" b="1" dirty="0" smtClean="0">
                <a:solidFill>
                  <a:srgbClr val="FF0000"/>
                </a:solidFill>
                <a:sym typeface="Symbol"/>
              </a:rPr>
              <a:t></a:t>
            </a:r>
            <a:r>
              <a:rPr lang="en-US" dirty="0" smtClean="0">
                <a:solidFill>
                  <a:srgbClr val="FF0000"/>
                </a:solidFill>
              </a:rPr>
              <a:t>16 mrad bends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09800" y="3034268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C6600"/>
                </a:solidFill>
              </a:rPr>
              <a:t>“D0”</a:t>
            </a:r>
            <a:endParaRPr lang="en-US" dirty="0">
              <a:solidFill>
                <a:srgbClr val="CC66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0968" y="2336800"/>
            <a:ext cx="9320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6699FF"/>
                </a:solidFill>
              </a:rPr>
              <a:t>Cryostat</a:t>
            </a:r>
            <a:endParaRPr lang="en-US" sz="1400" dirty="0">
              <a:solidFill>
                <a:srgbClr val="6699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55948" y="2664936"/>
            <a:ext cx="9320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6699FF"/>
                </a:solidFill>
              </a:rPr>
              <a:t>Cryostat</a:t>
            </a:r>
            <a:endParaRPr lang="en-US" sz="1400" dirty="0">
              <a:solidFill>
                <a:srgbClr val="6699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57600" y="1979876"/>
            <a:ext cx="9320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6699FF"/>
                </a:solidFill>
              </a:rPr>
              <a:t>Cryostat</a:t>
            </a:r>
            <a:endParaRPr lang="en-US" sz="1400" dirty="0">
              <a:solidFill>
                <a:srgbClr val="6699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20568" y="1979876"/>
            <a:ext cx="9320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6699FF"/>
                </a:solidFill>
              </a:rPr>
              <a:t>Cryostat</a:t>
            </a:r>
            <a:endParaRPr lang="en-US" sz="1400" dirty="0">
              <a:solidFill>
                <a:srgbClr val="6699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73168" y="1727200"/>
            <a:ext cx="9320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6699FF"/>
                </a:solidFill>
              </a:rPr>
              <a:t>Cryostat</a:t>
            </a:r>
            <a:endParaRPr lang="en-US" sz="1400" dirty="0">
              <a:solidFill>
                <a:srgbClr val="6699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77200" y="1346200"/>
            <a:ext cx="9320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6699FF"/>
                </a:solidFill>
              </a:rPr>
              <a:t>Cryostat</a:t>
            </a:r>
            <a:endParaRPr lang="en-US" sz="1400" dirty="0">
              <a:solidFill>
                <a:srgbClr val="6699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4236" y="951170"/>
            <a:ext cx="249632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Plan View of IR Layout</a:t>
            </a:r>
            <a:endParaRPr lang="en-US" sz="2000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4419600" y="3098800"/>
            <a:ext cx="912630" cy="5749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400" dirty="0" smtClean="0">
                <a:solidFill>
                  <a:srgbClr val="003300"/>
                </a:solidFill>
                <a:sym typeface="Symbol"/>
              </a:rPr>
              <a:t>10</a:t>
            </a:r>
            <a:r>
              <a:rPr lang="en-US" sz="1400" dirty="0" smtClean="0">
                <a:solidFill>
                  <a:srgbClr val="003300"/>
                </a:solidFill>
              </a:rPr>
              <a:t> mrad</a:t>
            </a:r>
          </a:p>
          <a:p>
            <a:pPr>
              <a:lnSpc>
                <a:spcPts val="1900"/>
              </a:lnSpc>
            </a:pPr>
            <a:r>
              <a:rPr lang="en-US" sz="1400" dirty="0" smtClean="0">
                <a:solidFill>
                  <a:srgbClr val="003300"/>
                </a:solidFill>
              </a:rPr>
              <a:t>crossing</a:t>
            </a:r>
            <a:endParaRPr lang="en-US" sz="1400" dirty="0">
              <a:solidFill>
                <a:srgbClr val="0033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86571" y="1778337"/>
            <a:ext cx="957075" cy="1013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400" b="1" dirty="0" smtClean="0">
                <a:sym typeface="Symbol"/>
              </a:rPr>
              <a:t>Detector</a:t>
            </a:r>
            <a:endParaRPr lang="en-US" sz="1400" b="1" dirty="0" smtClean="0"/>
          </a:p>
          <a:p>
            <a:pPr algn="ctr">
              <a:lnSpc>
                <a:spcPts val="1800"/>
              </a:lnSpc>
            </a:pPr>
            <a:r>
              <a:rPr lang="en-US" sz="1400" b="1" dirty="0" smtClean="0"/>
              <a:t>Region</a:t>
            </a:r>
          </a:p>
          <a:p>
            <a:pPr algn="ctr">
              <a:lnSpc>
                <a:spcPts val="1800"/>
              </a:lnSpc>
            </a:pPr>
            <a:r>
              <a:rPr lang="en-US" sz="1400" b="1" dirty="0" smtClean="0"/>
              <a:t>(e-beam</a:t>
            </a:r>
          </a:p>
          <a:p>
            <a:pPr algn="ctr">
              <a:lnSpc>
                <a:spcPts val="1800"/>
              </a:lnSpc>
            </a:pPr>
            <a:r>
              <a:rPr lang="en-US" sz="1400" b="1" dirty="0" smtClean="0"/>
              <a:t>aligned)</a:t>
            </a:r>
            <a:endParaRPr lang="en-US" sz="1400" b="1" dirty="0"/>
          </a:p>
        </p:txBody>
      </p:sp>
      <p:sp>
        <p:nvSpPr>
          <p:cNvPr id="31" name="Left Brace 30"/>
          <p:cNvSpPr>
            <a:spLocks noChangeAspect="1"/>
          </p:cNvSpPr>
          <p:nvPr/>
        </p:nvSpPr>
        <p:spPr bwMode="auto">
          <a:xfrm rot="17100000">
            <a:off x="6139813" y="2980126"/>
            <a:ext cx="499686" cy="814924"/>
          </a:xfrm>
          <a:prstGeom prst="leftBrace">
            <a:avLst>
              <a:gd name="adj1" fmla="val 0"/>
              <a:gd name="adj2" fmla="val 50775"/>
            </a:avLst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38329" y="4116491"/>
            <a:ext cx="2928994" cy="954107"/>
          </a:xfrm>
          <a:prstGeom prst="rect">
            <a:avLst/>
          </a:prstGeom>
          <a:noFill/>
          <a:ln w="25400">
            <a:solidFill>
              <a:srgbClr val="0000FF"/>
            </a:solidFill>
          </a:ln>
          <a:effectLst>
            <a:glow rad="101600">
              <a:schemeClr val="bg1">
                <a:lumMod val="85000"/>
                <a:alpha val="75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1400" u="sng" dirty="0" smtClean="0">
                <a:solidFill>
                  <a:srgbClr val="0000FF"/>
                </a:solidFill>
              </a:rPr>
              <a:t>Philosophy: </a:t>
            </a:r>
          </a:p>
          <a:p>
            <a:r>
              <a:rPr lang="en-US" sz="1400" dirty="0" smtClean="0"/>
              <a:t>detect forward particles in the </a:t>
            </a:r>
          </a:p>
          <a:p>
            <a:r>
              <a:rPr lang="en-US" sz="1400" dirty="0" smtClean="0"/>
              <a:t>warm section between the IR </a:t>
            </a:r>
          </a:p>
          <a:p>
            <a:r>
              <a:rPr lang="en-US" sz="1400" dirty="0" smtClean="0"/>
              <a:t>magnets and Crab Cavities</a:t>
            </a:r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6333067" y="2838031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ZDC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37853" y="1019385"/>
            <a:ext cx="727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00FF"/>
                </a:solidFill>
              </a:rPr>
              <a:t>Roman</a:t>
            </a:r>
          </a:p>
          <a:p>
            <a:pPr algn="ctr"/>
            <a:r>
              <a:rPr lang="en-US" sz="1400" dirty="0" smtClean="0">
                <a:solidFill>
                  <a:srgbClr val="0000FF"/>
                </a:solidFill>
              </a:rPr>
              <a:t>Pots</a:t>
            </a:r>
            <a:endParaRPr lang="en-US" sz="1400" dirty="0">
              <a:solidFill>
                <a:srgbClr val="0000FF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 bwMode="auto">
          <a:xfrm flipV="1">
            <a:off x="6299200" y="1513840"/>
            <a:ext cx="193040" cy="567267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6" name="Straight Arrow Connector 35"/>
          <p:cNvCxnSpPr/>
          <p:nvPr/>
        </p:nvCxnSpPr>
        <p:spPr bwMode="auto">
          <a:xfrm flipV="1">
            <a:off x="6477000" y="1496907"/>
            <a:ext cx="67733" cy="1210733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 flipH="1" flipV="1">
            <a:off x="6614160" y="1483360"/>
            <a:ext cx="254000" cy="1032934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>
            <a:stCxn id="31" idx="1"/>
          </p:cNvCxnSpPr>
          <p:nvPr/>
        </p:nvCxnSpPr>
        <p:spPr bwMode="auto">
          <a:xfrm flipH="1">
            <a:off x="6167120" y="3630553"/>
            <a:ext cx="163973" cy="504567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3" name="TextBox 42"/>
          <p:cNvSpPr txBox="1"/>
          <p:nvPr/>
        </p:nvSpPr>
        <p:spPr>
          <a:xfrm>
            <a:off x="1520661" y="5904811"/>
            <a:ext cx="6360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Design: </a:t>
            </a:r>
            <a:r>
              <a:rPr lang="en-US" dirty="0" smtClean="0">
                <a:solidFill>
                  <a:srgbClr val="292728"/>
                </a:solidFill>
              </a:rPr>
              <a:t>compromises physics and machine requirements </a:t>
            </a:r>
            <a:r>
              <a:rPr lang="en-US" dirty="0" smtClean="0">
                <a:solidFill>
                  <a:srgbClr val="0000FF"/>
                </a:solidFill>
              </a:rPr>
              <a:t> 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 rot="1553986">
            <a:off x="3360862" y="2208647"/>
            <a:ext cx="310073" cy="31775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2519875" y="1403386"/>
            <a:ext cx="1219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322F31"/>
                </a:solidFill>
              </a:rPr>
              <a:t>low Q</a:t>
            </a:r>
            <a:r>
              <a:rPr lang="en-US" sz="1200" baseline="30000" dirty="0" smtClean="0">
                <a:solidFill>
                  <a:srgbClr val="322F31"/>
                </a:solidFill>
              </a:rPr>
              <a:t>2</a:t>
            </a:r>
            <a:r>
              <a:rPr lang="en-US" sz="1200" dirty="0" smtClean="0">
                <a:solidFill>
                  <a:srgbClr val="322F31"/>
                </a:solidFill>
              </a:rPr>
              <a:t> tagger </a:t>
            </a:r>
          </a:p>
          <a:p>
            <a:r>
              <a:rPr lang="en-US" sz="1200" dirty="0" smtClean="0">
                <a:solidFill>
                  <a:srgbClr val="322F31"/>
                </a:solidFill>
              </a:rPr>
              <a:t>(not to scale)</a:t>
            </a:r>
            <a:endParaRPr lang="en-US" sz="1200" dirty="0">
              <a:solidFill>
                <a:srgbClr val="322F3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 flipV="1">
            <a:off x="3288735" y="1816037"/>
            <a:ext cx="150380" cy="3713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829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err="1" smtClean="0"/>
              <a:t>e</a:t>
            </a:r>
            <a:r>
              <a:rPr lang="en-US" dirty="0" err="1" smtClean="0"/>
              <a:t>RHIC</a:t>
            </a:r>
            <a:r>
              <a:rPr lang="en-US" dirty="0" smtClean="0"/>
              <a:t> </a:t>
            </a:r>
            <a:r>
              <a:rPr lang="en-US" dirty="0" err="1" smtClean="0"/>
              <a:t>Ir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NSAC Cost Review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6" name="Picture 5" descr="IR_setup_v2.1_RPandLQS_twoPanel_betterRes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68"/>
          <a:stretch/>
        </p:blipFill>
        <p:spPr>
          <a:xfrm>
            <a:off x="0" y="778927"/>
            <a:ext cx="6736080" cy="23506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1920" y="379306"/>
            <a:ext cx="5816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Extended IR region and by pass modeled in </a:t>
            </a:r>
            <a:r>
              <a:rPr lang="en-US" dirty="0" err="1" smtClean="0"/>
              <a:t>Geant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592667" y="1684867"/>
            <a:ext cx="12838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low Q</a:t>
            </a:r>
            <a:r>
              <a:rPr lang="en-US" sz="1200" baseline="30000" dirty="0" smtClean="0">
                <a:solidFill>
                  <a:schemeClr val="bg1"/>
                </a:solidFill>
              </a:rPr>
              <a:t>2</a:t>
            </a:r>
            <a:r>
              <a:rPr lang="en-US" sz="1200" dirty="0" smtClean="0">
                <a:solidFill>
                  <a:schemeClr val="bg1"/>
                </a:solidFill>
              </a:rPr>
              <a:t>-tagger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09735" y="1710266"/>
            <a:ext cx="3651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RP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1" name="Picture 10" descr="RP_acc_20PercentEloss_p_vs_theta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040" y="3614491"/>
            <a:ext cx="3489960" cy="2341880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6035146" y="3767667"/>
            <a:ext cx="899056" cy="838199"/>
          </a:xfrm>
          <a:prstGeom prst="ellipse">
            <a:avLst/>
          </a:prstGeom>
          <a:noFill/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886421" y="3727602"/>
            <a:ext cx="1096714" cy="1030666"/>
          </a:xfrm>
          <a:prstGeom prst="ellipse">
            <a:avLst/>
          </a:prstGeom>
          <a:noFill/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4969933" y="4288297"/>
            <a:ext cx="1048278" cy="613903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8465609" y="3242733"/>
            <a:ext cx="1058" cy="501801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00684" y="4877112"/>
            <a:ext cx="2627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1200" dirty="0" smtClean="0"/>
              <a:t> gain acceptance with a   </a:t>
            </a:r>
          </a:p>
          <a:p>
            <a:r>
              <a:rPr lang="en-US" sz="1200" dirty="0"/>
              <a:t> </a:t>
            </a:r>
            <a:r>
              <a:rPr lang="en-US" sz="1200" dirty="0" smtClean="0"/>
              <a:t> station very far down (&gt;40m)</a:t>
            </a:r>
          </a:p>
          <a:p>
            <a:pPr>
              <a:buFont typeface="Arial"/>
              <a:buChar char="•"/>
            </a:pPr>
            <a:r>
              <a:rPr lang="en-US" sz="1200" dirty="0" smtClean="0"/>
              <a:t> still need to model this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894491" y="2908180"/>
            <a:ext cx="2486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1000" dirty="0" smtClean="0"/>
              <a:t> seems to be lost in magnet yoke </a:t>
            </a:r>
          </a:p>
          <a:p>
            <a:pPr>
              <a:buFont typeface="Arial"/>
              <a:buChar char="•"/>
            </a:pPr>
            <a:r>
              <a:rPr lang="en-US" sz="1000" dirty="0" smtClean="0"/>
              <a:t> can work with CAD to improve</a:t>
            </a:r>
            <a:endParaRPr lang="en-US" sz="1000" dirty="0"/>
          </a:p>
        </p:txBody>
      </p:sp>
      <p:pic>
        <p:nvPicPr>
          <p:cNvPr id="23" name="Picture 22" descr="Screen Shot 2014-10-22 at 11.20.41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9882"/>
            <a:ext cx="3004133" cy="2076251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707235" y="3247219"/>
            <a:ext cx="1921685" cy="1384995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8000"/>
                </a:solidFill>
              </a:rPr>
              <a:t>-6 &lt; </a:t>
            </a:r>
            <a:r>
              <a:rPr lang="en-US" sz="1200" dirty="0" err="1" smtClean="0">
                <a:solidFill>
                  <a:srgbClr val="008000"/>
                </a:solidFill>
              </a:rPr>
              <a:t>θ</a:t>
            </a:r>
            <a:r>
              <a:rPr lang="en-US" sz="1200" dirty="0" smtClean="0">
                <a:solidFill>
                  <a:srgbClr val="008000"/>
                </a:solidFill>
              </a:rPr>
              <a:t> &lt; -5 </a:t>
            </a:r>
            <a:r>
              <a:rPr lang="en-US" sz="1200" dirty="0" err="1" smtClean="0">
                <a:solidFill>
                  <a:srgbClr val="008000"/>
                </a:solidFill>
              </a:rPr>
              <a:t>mrad</a:t>
            </a:r>
            <a:endParaRPr lang="en-US" sz="1200" dirty="0" smtClean="0">
              <a:solidFill>
                <a:srgbClr val="008000"/>
              </a:solidFill>
            </a:endParaRPr>
          </a:p>
          <a:p>
            <a:r>
              <a:rPr lang="en-US" sz="1200" dirty="0" smtClean="0">
                <a:solidFill>
                  <a:srgbClr val="5CD8FF"/>
                </a:solidFill>
              </a:rPr>
              <a:t>-5 &lt; </a:t>
            </a:r>
            <a:r>
              <a:rPr lang="en-US" sz="1200" dirty="0" err="1" smtClean="0">
                <a:solidFill>
                  <a:srgbClr val="5CD8FF"/>
                </a:solidFill>
              </a:rPr>
              <a:t>θ</a:t>
            </a:r>
            <a:r>
              <a:rPr lang="en-US" sz="1200" dirty="0" smtClean="0">
                <a:solidFill>
                  <a:srgbClr val="5CD8FF"/>
                </a:solidFill>
              </a:rPr>
              <a:t> &lt; -4 </a:t>
            </a:r>
            <a:r>
              <a:rPr lang="en-US" sz="1200" dirty="0" err="1" smtClean="0">
                <a:solidFill>
                  <a:srgbClr val="5CD8FF"/>
                </a:solidFill>
              </a:rPr>
              <a:t>mrad</a:t>
            </a:r>
            <a:endParaRPr lang="en-US" sz="1200" dirty="0" smtClean="0">
              <a:solidFill>
                <a:srgbClr val="5CD8FF"/>
              </a:solidFill>
            </a:endParaRPr>
          </a:p>
          <a:p>
            <a:r>
              <a:rPr lang="en-US" sz="1200" dirty="0" smtClean="0">
                <a:solidFill>
                  <a:srgbClr val="EB30FF"/>
                </a:solidFill>
              </a:rPr>
              <a:t>-4 &lt; </a:t>
            </a:r>
            <a:r>
              <a:rPr lang="en-US" sz="1200" dirty="0" err="1" smtClean="0">
                <a:solidFill>
                  <a:srgbClr val="EB30FF"/>
                </a:solidFill>
              </a:rPr>
              <a:t>θ</a:t>
            </a:r>
            <a:r>
              <a:rPr lang="en-US" sz="1200" dirty="0" smtClean="0">
                <a:solidFill>
                  <a:srgbClr val="EB30FF"/>
                </a:solidFill>
              </a:rPr>
              <a:t> &lt; -3 </a:t>
            </a:r>
            <a:r>
              <a:rPr lang="en-US" sz="1200" dirty="0" err="1" smtClean="0">
                <a:solidFill>
                  <a:srgbClr val="EB30FF"/>
                </a:solidFill>
              </a:rPr>
              <a:t>mrad</a:t>
            </a:r>
            <a:endParaRPr lang="en-US" sz="1200" dirty="0" smtClean="0">
              <a:solidFill>
                <a:srgbClr val="EB30FF"/>
              </a:solidFill>
            </a:endParaRPr>
          </a:p>
          <a:p>
            <a:r>
              <a:rPr lang="en-US" sz="1200" dirty="0" smtClean="0">
                <a:solidFill>
                  <a:srgbClr val="FFFF00"/>
                </a:solidFill>
              </a:rPr>
              <a:t>-3 &lt; </a:t>
            </a:r>
            <a:r>
              <a:rPr lang="en-US" sz="1200" dirty="0" err="1" smtClean="0">
                <a:solidFill>
                  <a:srgbClr val="FFFF00"/>
                </a:solidFill>
              </a:rPr>
              <a:t>θ</a:t>
            </a:r>
            <a:r>
              <a:rPr lang="en-US" sz="1200" dirty="0" smtClean="0">
                <a:solidFill>
                  <a:srgbClr val="FFFF00"/>
                </a:solidFill>
              </a:rPr>
              <a:t> &lt; -2 </a:t>
            </a:r>
            <a:r>
              <a:rPr lang="en-US" sz="1200" dirty="0" err="1" smtClean="0">
                <a:solidFill>
                  <a:srgbClr val="FFFF00"/>
                </a:solidFill>
              </a:rPr>
              <a:t>mrad</a:t>
            </a:r>
            <a:endParaRPr lang="en-US" sz="1200" dirty="0" smtClean="0">
              <a:solidFill>
                <a:srgbClr val="FFFF00"/>
              </a:solidFill>
            </a:endParaRPr>
          </a:p>
          <a:p>
            <a:r>
              <a:rPr lang="en-US" sz="1200" dirty="0" smtClean="0">
                <a:solidFill>
                  <a:srgbClr val="0000FF"/>
                </a:solidFill>
              </a:rPr>
              <a:t>-2 &lt; </a:t>
            </a:r>
            <a:r>
              <a:rPr lang="en-US" sz="1200" dirty="0" err="1" smtClean="0">
                <a:solidFill>
                  <a:srgbClr val="0000FF"/>
                </a:solidFill>
              </a:rPr>
              <a:t>θ</a:t>
            </a:r>
            <a:r>
              <a:rPr lang="en-US" sz="1200" dirty="0" smtClean="0">
                <a:solidFill>
                  <a:srgbClr val="0000FF"/>
                </a:solidFill>
              </a:rPr>
              <a:t> &lt; -1 </a:t>
            </a:r>
            <a:r>
              <a:rPr lang="en-US" sz="1200" dirty="0" err="1" smtClean="0">
                <a:solidFill>
                  <a:srgbClr val="0000FF"/>
                </a:solidFill>
              </a:rPr>
              <a:t>mrad</a:t>
            </a:r>
            <a:endParaRPr lang="en-US" sz="1200" dirty="0" smtClean="0">
              <a:solidFill>
                <a:srgbClr val="0000FF"/>
              </a:solidFill>
            </a:endParaRPr>
          </a:p>
          <a:p>
            <a:r>
              <a:rPr lang="en-US" sz="1200" dirty="0" smtClean="0">
                <a:solidFill>
                  <a:srgbClr val="0AFF43"/>
                </a:solidFill>
              </a:rPr>
              <a:t>-1 &lt; </a:t>
            </a:r>
            <a:r>
              <a:rPr lang="en-US" sz="1200" dirty="0" err="1" smtClean="0">
                <a:solidFill>
                  <a:srgbClr val="0AFF43"/>
                </a:solidFill>
              </a:rPr>
              <a:t>θ</a:t>
            </a:r>
            <a:r>
              <a:rPr lang="en-US" sz="1200" dirty="0" smtClean="0">
                <a:solidFill>
                  <a:srgbClr val="0AFF43"/>
                </a:solidFill>
              </a:rPr>
              <a:t> &lt; 0 </a:t>
            </a:r>
            <a:r>
              <a:rPr lang="en-US" sz="1200" dirty="0" err="1" smtClean="0">
                <a:solidFill>
                  <a:srgbClr val="0AFF43"/>
                </a:solidFill>
              </a:rPr>
              <a:t>mrad</a:t>
            </a:r>
            <a:endParaRPr lang="en-US" sz="1200" dirty="0" smtClean="0">
              <a:solidFill>
                <a:srgbClr val="0AFF43"/>
              </a:solidFill>
            </a:endParaRPr>
          </a:p>
          <a:p>
            <a:r>
              <a:rPr lang="en-US" sz="1200" dirty="0" smtClean="0">
                <a:solidFill>
                  <a:srgbClr val="FF0000"/>
                </a:solidFill>
              </a:rPr>
              <a:t> 0 &lt; </a:t>
            </a:r>
            <a:r>
              <a:rPr lang="en-US" sz="1200" dirty="0" err="1" smtClean="0">
                <a:solidFill>
                  <a:srgbClr val="FF0000"/>
                </a:solidFill>
              </a:rPr>
              <a:t>θ</a:t>
            </a:r>
            <a:r>
              <a:rPr lang="en-US" sz="1200" dirty="0" smtClean="0">
                <a:solidFill>
                  <a:srgbClr val="FF0000"/>
                </a:solidFill>
              </a:rPr>
              <a:t> &lt; 1 </a:t>
            </a:r>
            <a:r>
              <a:rPr lang="en-US" sz="1200" dirty="0" err="1" smtClean="0">
                <a:solidFill>
                  <a:srgbClr val="FF0000"/>
                </a:solidFill>
              </a:rPr>
              <a:t>mrad</a:t>
            </a:r>
            <a:endParaRPr lang="en-US" sz="1200" dirty="0">
              <a:solidFill>
                <a:srgbClr val="FF0000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 bwMode="auto">
          <a:xfrm flipH="1">
            <a:off x="660400" y="2057400"/>
            <a:ext cx="304800" cy="237066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>
            <a:off x="6256867" y="2125133"/>
            <a:ext cx="973666" cy="171026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6712615" y="795867"/>
            <a:ext cx="197573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e-</a:t>
            </a:r>
            <a:r>
              <a:rPr lang="en-US" sz="1400" dirty="0" err="1" smtClean="0"/>
              <a:t>polarimeter</a:t>
            </a:r>
            <a:r>
              <a:rPr lang="en-US" sz="1400" dirty="0" smtClean="0"/>
              <a:t> and</a:t>
            </a:r>
          </a:p>
          <a:p>
            <a:r>
              <a:rPr lang="en-US" sz="1400" dirty="0" smtClean="0"/>
              <a:t>luminosity detector </a:t>
            </a:r>
          </a:p>
          <a:p>
            <a:r>
              <a:rPr lang="en-US" sz="1400" dirty="0" smtClean="0"/>
              <a:t>are next to be </a:t>
            </a:r>
          </a:p>
          <a:p>
            <a:r>
              <a:rPr lang="en-US" sz="1400" dirty="0" smtClean="0"/>
              <a:t>integrated in IR and</a:t>
            </a:r>
          </a:p>
          <a:p>
            <a:r>
              <a:rPr lang="en-US" sz="1400" dirty="0" smtClean="0"/>
              <a:t>modeled in </a:t>
            </a:r>
            <a:r>
              <a:rPr lang="en-US" sz="1400" dirty="0" err="1" smtClean="0"/>
              <a:t>Geant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7020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err="1" smtClean="0"/>
              <a:t>e</a:t>
            </a:r>
            <a:r>
              <a:rPr lang="en-US" dirty="0" err="1" smtClean="0"/>
              <a:t>RHIC</a:t>
            </a:r>
            <a:r>
              <a:rPr lang="en-US" dirty="0" smtClean="0"/>
              <a:t> Hadron </a:t>
            </a:r>
            <a:r>
              <a:rPr lang="en-US" dirty="0" err="1" smtClean="0"/>
              <a:t>Polarimetry</a:t>
            </a:r>
            <a:endParaRPr lang="en-US" dirty="0"/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0" y="990600"/>
            <a:ext cx="91440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Aft>
                <a:spcPts val="300"/>
              </a:spcAft>
            </a:pPr>
            <a:r>
              <a:rPr lang="en-US" sz="2000" b="1" dirty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Polarized hydrogen Jet </a:t>
            </a:r>
            <a:r>
              <a:rPr lang="en-US" sz="2000" b="1" dirty="0" err="1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Polarimeter</a:t>
            </a:r>
            <a:r>
              <a:rPr lang="en-US" sz="2000" b="1" dirty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 (</a:t>
            </a:r>
            <a:r>
              <a:rPr lang="en-US" sz="2000" b="1" dirty="0" err="1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HJet</a:t>
            </a:r>
            <a:r>
              <a:rPr lang="en-US" sz="2000" b="1" dirty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)</a:t>
            </a:r>
          </a:p>
          <a:p>
            <a:pPr lvl="1">
              <a:spcAft>
                <a:spcPts val="300"/>
              </a:spcAft>
            </a:pPr>
            <a:r>
              <a:rPr lang="en-US" sz="1800" b="1" dirty="0">
                <a:latin typeface="Comic Sans MS"/>
                <a:ea typeface="Arial" charset="0"/>
                <a:cs typeface="Comic Sans MS"/>
              </a:rPr>
              <a:t>Source of </a:t>
            </a:r>
            <a:r>
              <a:rPr lang="en-US" sz="1800" b="1" dirty="0">
                <a:solidFill>
                  <a:srgbClr val="FF29FE"/>
                </a:solidFill>
                <a:latin typeface="Comic Sans MS"/>
                <a:ea typeface="Arial" charset="0"/>
                <a:cs typeface="Comic Sans MS"/>
              </a:rPr>
              <a:t>absolute</a:t>
            </a:r>
            <a:r>
              <a:rPr lang="en-US" sz="1800" b="1" dirty="0">
                <a:latin typeface="Comic Sans MS"/>
                <a:ea typeface="Arial" charset="0"/>
                <a:cs typeface="Comic Sans MS"/>
              </a:rPr>
              <a:t> polarization (normalization </a:t>
            </a:r>
            <a:r>
              <a:rPr lang="en-US" sz="1800" b="1" dirty="0" smtClean="0">
                <a:latin typeface="Comic Sans MS"/>
                <a:ea typeface="Arial" charset="0"/>
                <a:cs typeface="Comic Sans MS"/>
              </a:rPr>
              <a:t>for </a:t>
            </a:r>
            <a:r>
              <a:rPr lang="en-US" sz="1800" b="1" dirty="0">
                <a:latin typeface="Comic Sans MS"/>
                <a:ea typeface="Arial" charset="0"/>
                <a:cs typeface="Comic Sans MS"/>
              </a:rPr>
              <a:t>other </a:t>
            </a:r>
            <a:r>
              <a:rPr lang="en-US" sz="1800" b="1" dirty="0" err="1">
                <a:latin typeface="Comic Sans MS"/>
                <a:ea typeface="Arial" charset="0"/>
                <a:cs typeface="Comic Sans MS"/>
              </a:rPr>
              <a:t>polarimeters</a:t>
            </a:r>
            <a:r>
              <a:rPr lang="en-US" sz="1800" b="1" dirty="0">
                <a:latin typeface="Comic Sans MS"/>
                <a:ea typeface="Arial" charset="0"/>
                <a:cs typeface="Comic Sans MS"/>
              </a:rPr>
              <a:t>)</a:t>
            </a:r>
          </a:p>
          <a:p>
            <a:pPr lvl="1">
              <a:spcAft>
                <a:spcPts val="300"/>
              </a:spcAft>
            </a:pPr>
            <a:r>
              <a:rPr lang="en-US" sz="1800" b="1" dirty="0">
                <a:latin typeface="Comic Sans MS"/>
                <a:ea typeface="Arial" charset="0"/>
                <a:cs typeface="Comic Sans MS"/>
              </a:rPr>
              <a:t>Slow (low rates </a:t>
            </a:r>
            <a:r>
              <a:rPr lang="en-US" sz="1800" b="1" dirty="0">
                <a:latin typeface="Comic Sans MS"/>
                <a:ea typeface="Arial" charset="0"/>
                <a:cs typeface="Comic Sans MS"/>
                <a:sym typeface="Symbol" charset="2"/>
              </a:rPr>
              <a:t> needs </a:t>
            </a:r>
            <a:r>
              <a:rPr lang="en-US" sz="1800" b="1" dirty="0" err="1" smtClean="0">
                <a:latin typeface="Comic Sans MS"/>
                <a:ea typeface="Arial" charset="0"/>
                <a:cs typeface="Comic Sans MS"/>
                <a:sym typeface="Symbol" charset="2"/>
              </a:rPr>
              <a:t>l</a:t>
            </a:r>
            <a:r>
              <a:rPr lang="en-US" sz="1800" b="1" dirty="0" err="1" smtClean="0">
                <a:solidFill>
                  <a:srgbClr val="FF29FE"/>
                </a:solidFill>
                <a:latin typeface="Comic Sans MS"/>
                <a:ea typeface="Arial" charset="0"/>
                <a:cs typeface="Comic Sans MS"/>
                <a:sym typeface="Symbol" charset="2"/>
              </a:rPr>
              <a:t>ooo</a:t>
            </a:r>
            <a:r>
              <a:rPr lang="en-US" sz="1800" b="1" dirty="0" err="1" smtClean="0">
                <a:latin typeface="Comic Sans MS"/>
                <a:ea typeface="Arial" charset="0"/>
                <a:cs typeface="Comic Sans MS"/>
                <a:sym typeface="Symbol" charset="2"/>
              </a:rPr>
              <a:t>ng</a:t>
            </a:r>
            <a:r>
              <a:rPr lang="en-US" sz="1800" b="1" dirty="0" smtClean="0">
                <a:latin typeface="Comic Sans MS"/>
                <a:ea typeface="Arial" charset="0"/>
                <a:cs typeface="Comic Sans MS"/>
                <a:sym typeface="Symbol" charset="2"/>
              </a:rPr>
              <a:t> </a:t>
            </a:r>
            <a:r>
              <a:rPr lang="en-US" sz="1800" b="1" dirty="0">
                <a:latin typeface="Comic Sans MS"/>
                <a:ea typeface="Arial" charset="0"/>
                <a:cs typeface="Comic Sans MS"/>
                <a:sym typeface="Symbol" charset="2"/>
              </a:rPr>
              <a:t>time to get precise measurements</a:t>
            </a:r>
            <a:r>
              <a:rPr lang="en-US" sz="1800" b="1" dirty="0">
                <a:latin typeface="Comic Sans MS"/>
                <a:ea typeface="Arial" charset="0"/>
                <a:cs typeface="Comic Sans MS"/>
              </a:rPr>
              <a:t>)</a:t>
            </a:r>
          </a:p>
          <a:p>
            <a:pPr lvl="1">
              <a:spcAft>
                <a:spcPts val="300"/>
              </a:spcAft>
            </a:pPr>
            <a:endParaRPr lang="en-US" b="1" dirty="0">
              <a:latin typeface="Comic Sans MS"/>
              <a:ea typeface="Arial" charset="0"/>
              <a:cs typeface="Comic Sans MS"/>
            </a:endParaRPr>
          </a:p>
          <a:p>
            <a:pPr>
              <a:spcAft>
                <a:spcPts val="300"/>
              </a:spcAft>
            </a:pPr>
            <a:r>
              <a:rPr lang="en-US" sz="2000" b="1" dirty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Proton-Carbon </a:t>
            </a:r>
            <a:r>
              <a:rPr lang="en-US" sz="2000" b="1" dirty="0" err="1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Polarimeter</a:t>
            </a:r>
            <a:r>
              <a:rPr lang="en-US" sz="2000" b="1" dirty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 (</a:t>
            </a:r>
            <a:r>
              <a:rPr lang="en-US" sz="2000" b="1" dirty="0" err="1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pC</a:t>
            </a:r>
            <a:r>
              <a:rPr lang="en-US" sz="2000" b="1" dirty="0" smtClean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) @ RHIC and AGS </a:t>
            </a:r>
            <a:endParaRPr lang="en-US" sz="2000" b="1" dirty="0">
              <a:solidFill>
                <a:srgbClr val="0000FF"/>
              </a:solidFill>
              <a:latin typeface="Comic Sans MS"/>
              <a:ea typeface="Arial" charset="0"/>
              <a:cs typeface="Comic Sans MS"/>
            </a:endParaRPr>
          </a:p>
          <a:p>
            <a:pPr lvl="1">
              <a:spcAft>
                <a:spcPts val="300"/>
              </a:spcAft>
            </a:pPr>
            <a:r>
              <a:rPr lang="en-US" sz="1800" b="1" dirty="0">
                <a:latin typeface="Comic Sans MS"/>
                <a:ea typeface="Arial" charset="0"/>
                <a:cs typeface="Comic Sans MS"/>
              </a:rPr>
              <a:t>Very fast </a:t>
            </a:r>
            <a:r>
              <a:rPr lang="en-US" sz="1800" b="1" dirty="0" err="1">
                <a:latin typeface="Comic Sans MS"/>
                <a:ea typeface="Arial" charset="0"/>
                <a:cs typeface="Comic Sans MS"/>
                <a:sym typeface="Symbol" charset="2"/>
              </a:rPr>
              <a:t></a:t>
            </a:r>
            <a:r>
              <a:rPr lang="en-US" sz="1800" b="1" dirty="0">
                <a:latin typeface="Comic Sans MS"/>
                <a:ea typeface="Arial" charset="0"/>
                <a:cs typeface="Comic Sans MS"/>
                <a:sym typeface="Symbol" charset="2"/>
              </a:rPr>
              <a:t> main polarization monitoring tool</a:t>
            </a:r>
            <a:endParaRPr lang="en-US" sz="1800" b="1" dirty="0">
              <a:latin typeface="Comic Sans MS"/>
              <a:ea typeface="Arial" charset="0"/>
              <a:cs typeface="Comic Sans MS"/>
            </a:endParaRPr>
          </a:p>
          <a:p>
            <a:pPr lvl="1">
              <a:spcAft>
                <a:spcPts val="300"/>
              </a:spcAft>
            </a:pPr>
            <a:r>
              <a:rPr lang="en-US" sz="1800" b="1" dirty="0">
                <a:solidFill>
                  <a:srgbClr val="0080FF"/>
                </a:solidFill>
                <a:latin typeface="Comic Sans MS"/>
                <a:ea typeface="Arial" charset="0"/>
                <a:cs typeface="Comic Sans MS"/>
              </a:rPr>
              <a:t>Measures polarization </a:t>
            </a:r>
            <a:r>
              <a:rPr lang="en-US" sz="1800" b="1" dirty="0" smtClean="0">
                <a:solidFill>
                  <a:srgbClr val="0080FF"/>
                </a:solidFill>
                <a:latin typeface="Comic Sans MS"/>
                <a:ea typeface="Arial" charset="0"/>
                <a:cs typeface="Comic Sans MS"/>
              </a:rPr>
              <a:t>bunch profile and lifetime</a:t>
            </a:r>
            <a:endParaRPr lang="en-US" sz="1800" b="1" dirty="0">
              <a:solidFill>
                <a:srgbClr val="0080FF"/>
              </a:solidFill>
              <a:latin typeface="Comic Sans MS"/>
              <a:ea typeface="Arial" charset="0"/>
              <a:cs typeface="Comic Sans MS"/>
            </a:endParaRPr>
          </a:p>
          <a:p>
            <a:pPr lvl="1">
              <a:spcAft>
                <a:spcPts val="300"/>
              </a:spcAft>
            </a:pPr>
            <a:r>
              <a:rPr lang="en-US" sz="1800" b="1" dirty="0">
                <a:latin typeface="Comic Sans MS"/>
                <a:ea typeface="Arial" charset="0"/>
                <a:cs typeface="Comic Sans MS"/>
              </a:rPr>
              <a:t>Needs to be normalized to </a:t>
            </a:r>
            <a:r>
              <a:rPr lang="en-US" sz="1800" b="1" dirty="0" err="1">
                <a:latin typeface="Comic Sans MS"/>
                <a:ea typeface="Arial" charset="0"/>
                <a:cs typeface="Comic Sans MS"/>
              </a:rPr>
              <a:t>HJet</a:t>
            </a:r>
            <a:endParaRPr lang="en-US" sz="1800" b="1" dirty="0">
              <a:latin typeface="Comic Sans MS"/>
              <a:ea typeface="Arial" charset="0"/>
              <a:cs typeface="Comic Sans MS"/>
            </a:endParaRPr>
          </a:p>
          <a:p>
            <a:pPr lvl="1">
              <a:spcAft>
                <a:spcPts val="300"/>
              </a:spcAft>
            </a:pPr>
            <a:endParaRPr lang="en-US" b="1" dirty="0">
              <a:latin typeface="Comic Sans MS"/>
              <a:ea typeface="Arial" charset="0"/>
              <a:cs typeface="Comic Sans MS"/>
            </a:endParaRPr>
          </a:p>
          <a:p>
            <a:pPr>
              <a:spcAft>
                <a:spcPts val="300"/>
              </a:spcAft>
            </a:pPr>
            <a:r>
              <a:rPr lang="en-US" sz="2000" b="1" dirty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Local </a:t>
            </a:r>
            <a:r>
              <a:rPr lang="en-US" sz="2000" b="1" dirty="0" err="1" smtClean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Polarimeters</a:t>
            </a:r>
            <a:r>
              <a:rPr lang="en-US" sz="2000" b="1" dirty="0" smtClean="0">
                <a:solidFill>
                  <a:srgbClr val="0000FF"/>
                </a:solidFill>
                <a:latin typeface="Comic Sans MS"/>
                <a:ea typeface="Arial" charset="0"/>
                <a:cs typeface="Comic Sans MS"/>
              </a:rPr>
              <a:t> at Experiments </a:t>
            </a:r>
          </a:p>
          <a:p>
            <a:pPr lvl="1">
              <a:spcAft>
                <a:spcPts val="300"/>
              </a:spcAft>
            </a:pPr>
            <a:r>
              <a:rPr lang="en-US" dirty="0" smtClean="0">
                <a:latin typeface="Comic Sans MS"/>
                <a:ea typeface="Arial" charset="0"/>
                <a:cs typeface="Comic Sans MS"/>
              </a:rPr>
              <a:t>sits between spin rotators</a:t>
            </a:r>
            <a:endParaRPr lang="en-US" b="1" dirty="0">
              <a:latin typeface="Comic Sans MS"/>
              <a:ea typeface="Arial" charset="0"/>
              <a:cs typeface="Comic Sans MS"/>
            </a:endParaRPr>
          </a:p>
          <a:p>
            <a:pPr lvl="1">
              <a:spcAft>
                <a:spcPts val="300"/>
              </a:spcAft>
            </a:pPr>
            <a:r>
              <a:rPr lang="en-US" sz="1800" b="1" dirty="0" smtClean="0">
                <a:solidFill>
                  <a:srgbClr val="322F31"/>
                </a:solidFill>
                <a:latin typeface="Comic Sans MS"/>
                <a:ea typeface="Arial" charset="0"/>
                <a:cs typeface="Comic Sans MS"/>
              </a:rPr>
              <a:t>Critical to define </a:t>
            </a:r>
            <a:r>
              <a:rPr lang="en-US" sz="1800" b="1" dirty="0">
                <a:solidFill>
                  <a:srgbClr val="322F31"/>
                </a:solidFill>
                <a:latin typeface="Comic Sans MS"/>
                <a:ea typeface="Arial" charset="0"/>
                <a:cs typeface="Comic Sans MS"/>
              </a:rPr>
              <a:t>spin direction </a:t>
            </a:r>
            <a:r>
              <a:rPr lang="en-US" sz="1800" b="1" dirty="0" smtClean="0">
                <a:solidFill>
                  <a:srgbClr val="322F31"/>
                </a:solidFill>
                <a:latin typeface="Comic Sans MS"/>
                <a:ea typeface="Arial" charset="0"/>
                <a:cs typeface="Comic Sans MS"/>
              </a:rPr>
              <a:t>at experiments</a:t>
            </a:r>
          </a:p>
          <a:p>
            <a:pPr lvl="1">
              <a:spcAft>
                <a:spcPts val="300"/>
              </a:spcAft>
            </a:pPr>
            <a:r>
              <a:rPr lang="en-US" dirty="0" smtClean="0">
                <a:solidFill>
                  <a:srgbClr val="322F31"/>
                </a:solidFill>
                <a:latin typeface="Comic Sans MS"/>
                <a:ea typeface="Arial" charset="0"/>
                <a:cs typeface="Comic Sans MS"/>
                <a:sym typeface="Wingdings"/>
              </a:rPr>
              <a:t> can use the concept of </a:t>
            </a:r>
            <a:r>
              <a:rPr lang="en-US" dirty="0" err="1" smtClean="0">
                <a:solidFill>
                  <a:srgbClr val="322F31"/>
                </a:solidFill>
                <a:latin typeface="Comic Sans MS"/>
                <a:ea typeface="Arial" charset="0"/>
                <a:cs typeface="Comic Sans MS"/>
                <a:sym typeface="Wingdings"/>
              </a:rPr>
              <a:t>pC</a:t>
            </a:r>
            <a:endParaRPr lang="en-US" sz="1800" b="1" dirty="0">
              <a:solidFill>
                <a:srgbClr val="322F31"/>
              </a:solidFill>
              <a:latin typeface="Comic Sans MS"/>
              <a:ea typeface="Arial" charset="0"/>
              <a:cs typeface="Comic Sans M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80587" y="5425019"/>
            <a:ext cx="6934200" cy="707886"/>
          </a:xfrm>
          <a:prstGeom prst="rect">
            <a:avLst/>
          </a:prstGeom>
          <a:gradFill flip="none" rotWithShape="1">
            <a:gsLst>
              <a:gs pos="0">
                <a:srgbClr val="3366FF"/>
              </a:gs>
              <a:gs pos="100000">
                <a:srgbClr val="FFFFFF"/>
              </a:gs>
              <a:gs pos="65000">
                <a:srgbClr val="3366FF"/>
              </a:gs>
              <a:gs pos="32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0000FF"/>
            </a:solidFill>
            <a:miter lim="800000"/>
            <a:headEnd/>
            <a:tailEnd/>
          </a:ln>
          <a:effectLst>
            <a:glow rad="101600">
              <a:srgbClr val="0080FF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latin typeface="Comic Sans MS"/>
                <a:ea typeface="Arial" charset="0"/>
                <a:cs typeface="Comic Sans MS"/>
              </a:rPr>
              <a:t>All of these systems are necessary for the proton beam polarization measurements and monitoring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eRHIC NSAC Cost Review 2015</a:t>
            </a:r>
            <a:endParaRPr lang="en-US" altLang="ja-JP"/>
          </a:p>
        </p:txBody>
      </p:sp>
      <p:sp>
        <p:nvSpPr>
          <p:cNvPr id="9" name="TextBox 8"/>
          <p:cNvSpPr txBox="1"/>
          <p:nvPr/>
        </p:nvSpPr>
        <p:spPr>
          <a:xfrm rot="21000000">
            <a:off x="719666" y="2861720"/>
            <a:ext cx="7734300" cy="10156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glow rad="101600">
              <a:schemeClr val="bg1">
                <a:lumMod val="85000"/>
                <a:alpha val="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All the equipment is existing from RHIC with years of operating experience</a:t>
            </a:r>
          </a:p>
          <a:p>
            <a:pPr algn="ctr"/>
            <a:r>
              <a:rPr lang="en-US" sz="2000" dirty="0" smtClean="0"/>
              <a:t>NEED to make sure the methods continue to work</a:t>
            </a:r>
          </a:p>
        </p:txBody>
      </p:sp>
    </p:spTree>
    <p:extLst>
      <p:ext uri="{BB962C8B-B14F-4D97-AF65-F5344CB8AC3E}">
        <p14:creationId xmlns:p14="http://schemas.microsoft.com/office/powerpoint/2010/main" val="123181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to realize the Program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NSAC Cost Review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" name="Picture 5" descr="PPP_PRD_132_3D_people-Puzz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0" y="740770"/>
            <a:ext cx="7315200" cy="5486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67397" y="2378293"/>
            <a:ext cx="9328195" cy="298543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  <a:gs pos="50000">
                <a:schemeClr val="bg1"/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none" rtlCol="0">
            <a:spAutoFit/>
          </a:bodyPr>
          <a:lstStyle/>
          <a:p>
            <a:pPr>
              <a:buClr>
                <a:srgbClr val="0000FF"/>
              </a:buClr>
            </a:pPr>
            <a:r>
              <a:rPr lang="en-US" sz="2400" u="sng" dirty="0" smtClean="0">
                <a:solidFill>
                  <a:srgbClr val="0000FF"/>
                </a:solidFill>
              </a:rPr>
              <a:t>Requirements from Physics:</a:t>
            </a:r>
          </a:p>
          <a:p>
            <a:pPr>
              <a:buClr>
                <a:srgbClr val="0000FF"/>
              </a:buClr>
            </a:pPr>
            <a:endParaRPr lang="en-US" sz="2400" u="sng" dirty="0" smtClean="0">
              <a:solidFill>
                <a:srgbClr val="0000FF"/>
              </a:solidFill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/>
              <a:t>High Luminosity ~ 10</a:t>
            </a:r>
            <a:r>
              <a:rPr lang="en-US" sz="2000" baseline="30000" dirty="0" smtClean="0"/>
              <a:t>33 </a:t>
            </a:r>
            <a:r>
              <a:rPr lang="en-US" sz="2000" dirty="0" smtClean="0"/>
              <a:t>cm</a:t>
            </a:r>
            <a:r>
              <a:rPr lang="en-US" sz="2000" baseline="30000" dirty="0" smtClean="0"/>
              <a:t>-2</a:t>
            </a:r>
            <a:r>
              <a:rPr lang="en-US" sz="2000" dirty="0" smtClean="0"/>
              <a:t>s</a:t>
            </a:r>
            <a:r>
              <a:rPr lang="en-US" sz="2000" baseline="30000" dirty="0" smtClean="0"/>
              <a:t>-1 </a:t>
            </a:r>
            <a:r>
              <a:rPr lang="en-US" sz="2000" dirty="0" smtClean="0"/>
              <a:t>and higher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/>
              <a:t>Flexible center of mass energy 20 to 100 </a:t>
            </a:r>
            <a:r>
              <a:rPr lang="en-US" sz="2000" dirty="0" err="1" smtClean="0"/>
              <a:t>GeV</a:t>
            </a:r>
            <a:r>
              <a:rPr lang="en-US" sz="2000" dirty="0" smtClean="0"/>
              <a:t> upgradable to 140 </a:t>
            </a:r>
            <a:r>
              <a:rPr lang="en-US" sz="2000" dirty="0" err="1" smtClean="0"/>
              <a:t>GeV</a:t>
            </a:r>
            <a:endParaRPr lang="en-US" sz="2000" dirty="0" smtClean="0"/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/>
              <a:t>Electrons and protons/light nuclei (p, He</a:t>
            </a:r>
            <a:r>
              <a:rPr lang="en-US" sz="2000" baseline="30000" dirty="0" smtClean="0"/>
              <a:t>3</a:t>
            </a:r>
            <a:r>
              <a:rPr lang="en-US" sz="2000" dirty="0" smtClean="0"/>
              <a:t> or D) highly polarized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/>
              <a:t>Wide range of nuclear beams (D to Au, U, </a:t>
            </a:r>
            <a:r>
              <a:rPr lang="en-US" sz="2000" dirty="0" err="1" smtClean="0"/>
              <a:t>Pb</a:t>
            </a:r>
            <a:r>
              <a:rPr lang="en-US" sz="2000" dirty="0" smtClean="0"/>
              <a:t>)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/>
              <a:t>a wide acceptance detector with good PID (e/h and </a:t>
            </a:r>
            <a:r>
              <a:rPr lang="en-US" sz="2000" dirty="0" smtClean="0">
                <a:latin typeface="Symbol" charset="2"/>
                <a:cs typeface="Symbol" charset="2"/>
              </a:rPr>
              <a:t>p</a:t>
            </a:r>
            <a:r>
              <a:rPr lang="en-US" sz="2000" dirty="0" smtClean="0"/>
              <a:t>, K, p)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2000" dirty="0" smtClean="0"/>
              <a:t>wide acceptance for protons from elastic reactions and</a:t>
            </a:r>
          </a:p>
          <a:p>
            <a:pPr>
              <a:buClr>
                <a:srgbClr val="0000FF"/>
              </a:buClr>
            </a:pPr>
            <a:r>
              <a:rPr lang="en-US" sz="2000" dirty="0"/>
              <a:t> </a:t>
            </a:r>
            <a:r>
              <a:rPr lang="en-US" sz="2000" dirty="0" smtClean="0"/>
              <a:t>  neutrons from nuclear breakup</a:t>
            </a:r>
          </a:p>
        </p:txBody>
      </p:sp>
    </p:spTree>
    <p:extLst>
      <p:ext uri="{BB962C8B-B14F-4D97-AF65-F5344CB8AC3E}">
        <p14:creationId xmlns:p14="http://schemas.microsoft.com/office/powerpoint/2010/main" val="112567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881773"/>
            <a:ext cx="5774276" cy="2174694"/>
            <a:chOff x="914400" y="3776288"/>
            <a:chExt cx="7382635" cy="3169532"/>
          </a:xfrm>
        </p:grpSpPr>
        <p:pic>
          <p:nvPicPr>
            <p:cNvPr id="9" name="Picture 2" descr="lp-layou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5035" y="3776288"/>
              <a:ext cx="7112000" cy="31695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914400" y="5592440"/>
              <a:ext cx="2697442" cy="11214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buFontTx/>
                <a:buBlip>
                  <a:blip r:embed="rId3"/>
                </a:buBlip>
              </a:pPr>
              <a:r>
                <a:rPr lang="en-US" sz="11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</a:t>
              </a:r>
              <a:r>
                <a:rPr lang="en-US" sz="11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572 </a:t>
              </a:r>
              <a:r>
                <a:rPr lang="en-US" sz="11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nm pulsed laser</a:t>
              </a:r>
            </a:p>
            <a:p>
              <a:pPr>
                <a:buFontTx/>
                <a:buBlip>
                  <a:blip r:embed="rId3"/>
                </a:buBlip>
              </a:pPr>
              <a:r>
                <a:rPr lang="en-US" sz="11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</a:t>
              </a:r>
              <a:r>
                <a:rPr lang="en-US" sz="11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laser </a:t>
              </a:r>
              <a:r>
                <a:rPr lang="en-US" sz="11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transport </a:t>
              </a:r>
              <a:r>
                <a:rPr lang="en-US" sz="11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system</a:t>
              </a:r>
            </a:p>
            <a:p>
              <a:pPr>
                <a:buFontTx/>
                <a:buBlip>
                  <a:blip r:embed="rId3"/>
                </a:buBlip>
              </a:pPr>
              <a:r>
                <a:rPr lang="en-US" sz="11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 laser </a:t>
              </a:r>
              <a:r>
                <a:rPr lang="en-US" sz="11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light </a:t>
              </a:r>
              <a:r>
                <a:rPr lang="en-US" sz="11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polarization </a:t>
              </a:r>
            </a:p>
            <a:p>
              <a:r>
                <a:rPr lang="en-US" sz="11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</a:t>
              </a:r>
              <a:r>
                <a:rPr lang="en-US" sz="11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 measured continuously</a:t>
              </a:r>
              <a:endParaRPr lang="en-GB" sz="1100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31801" y="3589552"/>
            <a:ext cx="8874583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0000FF"/>
              </a:buClr>
            </a:pPr>
            <a:r>
              <a:rPr lang="en-US" u="sng" dirty="0" smtClean="0">
                <a:solidFill>
                  <a:srgbClr val="0000FF"/>
                </a:solidFill>
              </a:rPr>
              <a:t>Considerations: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Measure Polarization directly at IP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400" dirty="0" smtClean="0"/>
              <a:t>overlap of </a:t>
            </a:r>
            <a:r>
              <a:rPr lang="en-US" sz="1400" dirty="0" err="1" smtClean="0"/>
              <a:t>bremsstrahlungs</a:t>
            </a:r>
            <a:r>
              <a:rPr lang="en-US" sz="1400" dirty="0" smtClean="0"/>
              <a:t> and </a:t>
            </a:r>
            <a:r>
              <a:rPr lang="en-US" sz="1400" dirty="0" err="1" smtClean="0"/>
              <a:t>compton</a:t>
            </a:r>
            <a:r>
              <a:rPr lang="en-US" sz="1400" dirty="0" smtClean="0"/>
              <a:t> photons</a:t>
            </a:r>
          </a:p>
          <a:p>
            <a:pPr lvl="1">
              <a:buClr>
                <a:srgbClr val="0000FF"/>
              </a:buClr>
            </a:pP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sz="1400" dirty="0" smtClean="0">
                <a:sym typeface="Wingdings"/>
              </a:rPr>
              <a:t> </a:t>
            </a:r>
            <a:r>
              <a:rPr lang="en-US" sz="1400" dirty="0">
                <a:sym typeface="Wingdings"/>
              </a:rPr>
              <a:t>location, where bremsstrahlung contribution is </a:t>
            </a:r>
            <a:r>
              <a:rPr lang="en-US" sz="1400" dirty="0" smtClean="0">
                <a:sym typeface="Wingdings"/>
              </a:rPr>
              <a:t>small and synchrotron radiation is minimized </a:t>
            </a:r>
            <a:endParaRPr lang="en-US" sz="1400" dirty="0" smtClean="0"/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ym typeface="Wingdings"/>
              </a:rPr>
              <a:t>Measure after / before IP need to measure at location spin is fully longitudinal 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sym typeface="Wingdings"/>
              </a:rPr>
              <a:t> </a:t>
            </a:r>
            <a:r>
              <a:rPr lang="en-US" sz="1600" dirty="0" smtClean="0">
                <a:sym typeface="Wingdings"/>
              </a:rPr>
              <a:t>  or transverse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400" dirty="0" smtClean="0">
                <a:sym typeface="Wingdings"/>
              </a:rPr>
              <a:t>1/6 </a:t>
            </a:r>
            <a:r>
              <a:rPr lang="en-US" sz="1400" dirty="0" smtClean="0">
                <a:solidFill>
                  <a:srgbClr val="000000"/>
                </a:solidFill>
              </a:rPr>
              <a:t>turn </a:t>
            </a:r>
            <a:r>
              <a:rPr lang="en-US" sz="1400" dirty="0">
                <a:solidFill>
                  <a:srgbClr val="000000"/>
                </a:solidFill>
              </a:rPr>
              <a:t>should rotate spin by integer number of </a:t>
            </a:r>
            <a:r>
              <a:rPr lang="el-GR" sz="1400" dirty="0" smtClean="0">
                <a:solidFill>
                  <a:srgbClr val="000000"/>
                </a:solidFill>
              </a:rPr>
              <a:t>π</a:t>
            </a:r>
            <a:endParaRPr lang="en-US" sz="1400" dirty="0" smtClean="0">
              <a:solidFill>
                <a:srgbClr val="000000"/>
              </a:solidFill>
            </a:endParaRPr>
          </a:p>
          <a:p>
            <a:pPr marL="742950" lvl="1" indent="-285750">
              <a:buClr>
                <a:srgbClr val="0000FF"/>
              </a:buClr>
              <a:buFont typeface="Wingdings" charset="0"/>
              <a:buChar char="à"/>
            </a:pPr>
            <a:r>
              <a:rPr lang="en-US" sz="1400" dirty="0" smtClean="0">
                <a:solidFill>
                  <a:srgbClr val="000000"/>
                </a:solidFill>
                <a:sym typeface="Wingdings"/>
              </a:rPr>
              <a:t>constrain on location 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err="1" smtClean="0">
                <a:sym typeface="Wingdings"/>
              </a:rPr>
              <a:t>Polarimeter</a:t>
            </a:r>
            <a:r>
              <a:rPr lang="en-US" sz="1600" dirty="0" smtClean="0">
                <a:sym typeface="Wingdings"/>
              </a:rPr>
              <a:t> technology needs to allow to have precision to measure </a:t>
            </a:r>
            <a:r>
              <a:rPr lang="en-US" sz="1600" dirty="0" err="1" smtClean="0">
                <a:sym typeface="Wingdings"/>
              </a:rPr>
              <a:t>polarisation</a:t>
            </a:r>
            <a:r>
              <a:rPr lang="en-US" sz="1600" dirty="0" smtClean="0">
                <a:sym typeface="Wingdings"/>
              </a:rPr>
              <a:t> </a:t>
            </a:r>
          </a:p>
          <a:p>
            <a:pPr>
              <a:buClr>
                <a:srgbClr val="0000FF"/>
              </a:buClr>
            </a:pPr>
            <a:r>
              <a:rPr lang="en-US" sz="1600" dirty="0">
                <a:sym typeface="Wingdings"/>
              </a:rPr>
              <a:t> </a:t>
            </a:r>
            <a:r>
              <a:rPr lang="en-US" sz="1600" dirty="0" smtClean="0">
                <a:sym typeface="Wingdings"/>
              </a:rPr>
              <a:t>  correlated to bunch #, </a:t>
            </a:r>
            <a:r>
              <a:rPr lang="en-US" sz="1600" dirty="0" err="1" smtClean="0">
                <a:sym typeface="Wingdings"/>
              </a:rPr>
              <a:t>gatling</a:t>
            </a:r>
            <a:r>
              <a:rPr lang="en-US" sz="1600" dirty="0" smtClean="0">
                <a:sym typeface="Wingdings"/>
              </a:rPr>
              <a:t> gun cathode #, colliding proton bunch #</a:t>
            </a:r>
          </a:p>
          <a:p>
            <a:pPr lvl="1">
              <a:buClr>
                <a:srgbClr val="0000FF"/>
              </a:buClr>
            </a:pP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sz="1400" dirty="0" smtClean="0">
                <a:sym typeface="Wingdings"/>
              </a:rPr>
              <a:t> need to still integrate electron </a:t>
            </a:r>
            <a:r>
              <a:rPr lang="en-US" sz="1400" dirty="0" err="1" smtClean="0">
                <a:sym typeface="Wingdings"/>
              </a:rPr>
              <a:t>polarimeter</a:t>
            </a:r>
            <a:r>
              <a:rPr lang="en-US" sz="1400" dirty="0" smtClean="0">
                <a:sym typeface="Wingdings"/>
              </a:rPr>
              <a:t> fully into machine lattice / IR</a:t>
            </a:r>
            <a:endParaRPr lang="en-US" sz="1400" dirty="0">
              <a:sym typeface="Wingding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 </a:t>
            </a:r>
            <a:r>
              <a:rPr lang="en-US" dirty="0" err="1" smtClean="0"/>
              <a:t>Polarimeter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NSAC Cost Review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Content Placeholder 5"/>
          <p:cNvSpPr txBox="1">
            <a:spLocks/>
          </p:cNvSpPr>
          <p:nvPr/>
        </p:nvSpPr>
        <p:spPr bwMode="auto">
          <a:xfrm>
            <a:off x="3073400" y="584520"/>
            <a:ext cx="6070600" cy="113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defRPr sz="22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defRPr sz="20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2pPr>
            <a:lvl3pPr marL="10858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 typeface="Courier New"/>
              <a:buChar char="o"/>
              <a:defRPr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3pPr>
            <a:lvl4pPr marL="14287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ü"/>
              <a:defRPr sz="16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4pPr>
            <a:lvl5pPr marL="17716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Char char="-"/>
              <a:defRPr sz="14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5pPr>
            <a:lvl6pPr marL="22288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6860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1432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6004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sz="1800" dirty="0" smtClean="0"/>
              <a:t>Method: Compton backscattering </a:t>
            </a:r>
          </a:p>
          <a:p>
            <a:pPr marL="0" indent="0">
              <a:buNone/>
            </a:pPr>
            <a:r>
              <a:rPr lang="en-US" sz="1600" dirty="0" smtClean="0">
                <a:sym typeface="Wingdings"/>
              </a:rPr>
              <a:t>    longitudinal </a:t>
            </a:r>
            <a:r>
              <a:rPr lang="en-US" sz="1600" dirty="0">
                <a:sym typeface="Wingdings"/>
              </a:rPr>
              <a:t>polarization  Energy asymmetry</a:t>
            </a:r>
          </a:p>
          <a:p>
            <a:pPr marL="0" indent="0">
              <a:buNone/>
            </a:pPr>
            <a:r>
              <a:rPr lang="en-US" sz="1600" dirty="0" smtClean="0">
                <a:sym typeface="Wingdings"/>
              </a:rPr>
              <a:t>    transverse </a:t>
            </a:r>
            <a:r>
              <a:rPr lang="en-US" sz="1600" dirty="0">
                <a:sym typeface="Wingdings"/>
              </a:rPr>
              <a:t>polarization </a:t>
            </a:r>
            <a:r>
              <a:rPr lang="en-US" sz="1600" dirty="0" smtClean="0">
                <a:sym typeface="Wingdings"/>
              </a:rPr>
              <a:t> </a:t>
            </a:r>
            <a:r>
              <a:rPr lang="en-US" sz="1600" dirty="0">
                <a:sym typeface="Wingdings"/>
              </a:rPr>
              <a:t>position </a:t>
            </a:r>
            <a:r>
              <a:rPr lang="en-US" sz="1600" dirty="0" smtClean="0">
                <a:sym typeface="Wingdings"/>
              </a:rPr>
              <a:t>asymmetry </a:t>
            </a:r>
          </a:p>
          <a:p>
            <a:pPr lvl="1">
              <a:buFont typeface="Wingdings" charset="0"/>
              <a:buChar char="à"/>
            </a:pPr>
            <a:r>
              <a:rPr lang="en-US" sz="1400" dirty="0" smtClean="0">
                <a:sym typeface="Wingdings"/>
              </a:rPr>
              <a:t>segmented </a:t>
            </a:r>
            <a:r>
              <a:rPr lang="en-US" sz="1400" dirty="0">
                <a:sym typeface="Wingdings"/>
              </a:rPr>
              <a:t>Calorimeter  to measure </a:t>
            </a:r>
            <a:r>
              <a:rPr lang="en-US" sz="1400" dirty="0" smtClean="0">
                <a:sym typeface="Wingdings"/>
              </a:rPr>
              <a:t>both components</a:t>
            </a:r>
            <a:endParaRPr lang="en-US" sz="1400" dirty="0"/>
          </a:p>
          <a:p>
            <a:pPr lvl="1"/>
            <a:endParaRPr lang="en-US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5714997" y="2116679"/>
            <a:ext cx="32427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HERA </a:t>
            </a:r>
            <a:r>
              <a:rPr lang="en-US" sz="1400" dirty="0" err="1" smtClean="0">
                <a:solidFill>
                  <a:srgbClr val="0000FF"/>
                </a:solidFill>
              </a:rPr>
              <a:t>LPol</a:t>
            </a:r>
            <a:r>
              <a:rPr lang="en-US" sz="1400" dirty="0" smtClean="0">
                <a:solidFill>
                  <a:srgbClr val="0000FF"/>
                </a:solidFill>
              </a:rPr>
              <a:t>:</a:t>
            </a:r>
          </a:p>
          <a:p>
            <a:r>
              <a:rPr lang="en-US" sz="1100" dirty="0" smtClean="0"/>
              <a:t>achieved systematic uncertainty 1.4%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87724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1" t="11051" r="3378" b="3785"/>
          <a:stretch/>
        </p:blipFill>
        <p:spPr>
          <a:xfrm rot="540000">
            <a:off x="1727201" y="429681"/>
            <a:ext cx="5603082" cy="38120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Model Detector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3</a:t>
            </a:fld>
            <a:endParaRPr lang="en-US" altLang="ja-JP" dirty="0"/>
          </a:p>
        </p:txBody>
      </p:sp>
      <p:sp>
        <p:nvSpPr>
          <p:cNvPr id="11" name="TextBox 10"/>
          <p:cNvSpPr txBox="1"/>
          <p:nvPr/>
        </p:nvSpPr>
        <p:spPr>
          <a:xfrm>
            <a:off x="350049" y="1771212"/>
            <a:ext cx="103105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low Q</a:t>
            </a:r>
            <a:r>
              <a:rPr lang="en-US" sz="1400" baseline="30000" dirty="0" smtClean="0"/>
              <a:t>2</a:t>
            </a:r>
          </a:p>
          <a:p>
            <a:pPr algn="ctr"/>
            <a:r>
              <a:rPr lang="en-US" sz="1400" dirty="0" smtClean="0"/>
              <a:t>tagger</a:t>
            </a:r>
          </a:p>
          <a:p>
            <a:pPr algn="ctr"/>
            <a:r>
              <a:rPr lang="en-US" sz="1400" dirty="0" smtClean="0"/>
              <a:t>and</a:t>
            </a:r>
          </a:p>
          <a:p>
            <a:pPr algn="ctr"/>
            <a:r>
              <a:rPr lang="en-US" sz="1400" dirty="0" smtClean="0"/>
              <a:t>luminosity</a:t>
            </a:r>
          </a:p>
          <a:p>
            <a:pPr algn="ctr"/>
            <a:r>
              <a:rPr lang="en-US" sz="1400" dirty="0" smtClean="0"/>
              <a:t>detector</a:t>
            </a:r>
            <a:endParaRPr 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257172" y="4122685"/>
            <a:ext cx="805551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Hadron PID:</a:t>
            </a:r>
          </a:p>
          <a:p>
            <a:r>
              <a:rPr lang="en-US" sz="1600" dirty="0"/>
              <a:t>-1&lt;</a:t>
            </a:r>
            <a:r>
              <a:rPr lang="en-US" sz="1600" dirty="0">
                <a:latin typeface="Symbol" charset="2"/>
                <a:cs typeface="Symbol" charset="2"/>
              </a:rPr>
              <a:t>h</a:t>
            </a:r>
            <a:r>
              <a:rPr lang="en-US" sz="1600" dirty="0"/>
              <a:t>&lt;</a:t>
            </a:r>
            <a:r>
              <a:rPr lang="en-US" sz="1600" dirty="0" smtClean="0"/>
              <a:t>1: proximity focusing </a:t>
            </a:r>
            <a:r>
              <a:rPr lang="en-US" sz="1600" dirty="0" err="1" smtClean="0"/>
              <a:t>LiF</a:t>
            </a:r>
            <a:r>
              <a:rPr lang="en-US" sz="1600" dirty="0"/>
              <a:t> </a:t>
            </a:r>
            <a:r>
              <a:rPr lang="en-US" sz="1600" dirty="0" smtClean="0"/>
              <a:t>(Aerogel)-RICH (CLEO) + TPC: </a:t>
            </a:r>
            <a:r>
              <a:rPr lang="en-US" sz="1600" dirty="0" err="1" smtClean="0"/>
              <a:t>dE</a:t>
            </a:r>
            <a:r>
              <a:rPr lang="en-US" sz="1600" dirty="0" smtClean="0"/>
              <a:t>/dx</a:t>
            </a:r>
          </a:p>
          <a:p>
            <a:r>
              <a:rPr lang="en-US" sz="1600" dirty="0"/>
              <a:t>1&lt;|</a:t>
            </a:r>
            <a:r>
              <a:rPr lang="en-US" sz="1600" dirty="0">
                <a:latin typeface="Symbol" charset="2"/>
                <a:cs typeface="Symbol" charset="2"/>
              </a:rPr>
              <a:t>h</a:t>
            </a:r>
            <a:r>
              <a:rPr lang="en-US" sz="1600" dirty="0"/>
              <a:t>|&lt;</a:t>
            </a:r>
            <a:r>
              <a:rPr lang="en-US" sz="1600" dirty="0" smtClean="0"/>
              <a:t>3: Dual-radiator RICH (Aerogel + C</a:t>
            </a:r>
            <a:r>
              <a:rPr lang="en-US" sz="1600" baseline="-25000" dirty="0" smtClean="0"/>
              <a:t>4</a:t>
            </a:r>
            <a:r>
              <a:rPr lang="en-US" sz="1600" dirty="0" smtClean="0"/>
              <a:t>F</a:t>
            </a:r>
            <a:r>
              <a:rPr lang="en-US" sz="1600" baseline="-25000" dirty="0" smtClean="0"/>
              <a:t>10</a:t>
            </a:r>
            <a:r>
              <a:rPr lang="en-US" sz="1600" dirty="0" smtClean="0"/>
              <a:t>) (modeled: LHC-b RICH-I)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Lepton-ID: </a:t>
            </a:r>
          </a:p>
          <a:p>
            <a:r>
              <a:rPr lang="en-US" sz="1600" dirty="0"/>
              <a:t>-3 &lt;</a:t>
            </a:r>
            <a:r>
              <a:rPr lang="en-US" sz="1600" dirty="0">
                <a:latin typeface="Symbol" charset="2"/>
                <a:cs typeface="Symbol" charset="2"/>
              </a:rPr>
              <a:t>h</a:t>
            </a:r>
            <a:r>
              <a:rPr lang="en-US" sz="1600" dirty="0"/>
              <a:t>&lt; </a:t>
            </a:r>
            <a:r>
              <a:rPr lang="en-US" sz="1600" dirty="0" smtClean="0"/>
              <a:t>3: e/p  </a:t>
            </a:r>
          </a:p>
          <a:p>
            <a:r>
              <a:rPr lang="en-US" sz="1600" dirty="0"/>
              <a:t> </a:t>
            </a:r>
            <a:r>
              <a:rPr lang="en-US" sz="1600" dirty="0" smtClean="0"/>
              <a:t>           </a:t>
            </a:r>
            <a:r>
              <a:rPr lang="en-US" sz="1600" dirty="0"/>
              <a:t>1&lt;|</a:t>
            </a:r>
            <a:r>
              <a:rPr lang="en-US" sz="1600" dirty="0">
                <a:latin typeface="Symbol" charset="2"/>
                <a:cs typeface="Symbol" charset="2"/>
              </a:rPr>
              <a:t>h</a:t>
            </a:r>
            <a:r>
              <a:rPr lang="en-US" sz="1600" dirty="0"/>
              <a:t>|&lt;</a:t>
            </a:r>
            <a:r>
              <a:rPr lang="en-US" sz="1600" dirty="0" smtClean="0"/>
              <a:t>3: in addition </a:t>
            </a:r>
            <a:r>
              <a:rPr lang="en-US" sz="1600" dirty="0" err="1" smtClean="0"/>
              <a:t>Hcal</a:t>
            </a:r>
            <a:r>
              <a:rPr lang="en-US" sz="1600" dirty="0" smtClean="0"/>
              <a:t> response </a:t>
            </a:r>
            <a:r>
              <a:rPr lang="en-US" sz="1600" dirty="0"/>
              <a:t>&amp; </a:t>
            </a:r>
            <a:r>
              <a:rPr lang="en-US" sz="1600" dirty="0">
                <a:latin typeface="Symbol" charset="2"/>
                <a:cs typeface="Symbol" charset="2"/>
              </a:rPr>
              <a:t>g</a:t>
            </a:r>
            <a:r>
              <a:rPr lang="en-US" sz="1600" dirty="0"/>
              <a:t> suppression via tracking</a:t>
            </a:r>
            <a:endParaRPr lang="en-US" sz="1600" dirty="0" smtClean="0"/>
          </a:p>
          <a:p>
            <a:r>
              <a:rPr lang="en-US" sz="1600" dirty="0" smtClean="0"/>
              <a:t>|</a:t>
            </a:r>
            <a:r>
              <a:rPr lang="en-US" sz="1600" dirty="0" smtClean="0">
                <a:latin typeface="Symbol" charset="2"/>
                <a:cs typeface="Symbol" charset="2"/>
              </a:rPr>
              <a:t>h</a:t>
            </a:r>
            <a:r>
              <a:rPr lang="en-US" sz="1600" dirty="0" smtClean="0"/>
              <a:t>|&gt;3:     </a:t>
            </a:r>
            <a:r>
              <a:rPr lang="en-US" sz="1600" dirty="0" err="1" smtClean="0"/>
              <a:t>ECal+Hcal</a:t>
            </a:r>
            <a:r>
              <a:rPr lang="en-US" sz="1600" dirty="0"/>
              <a:t> </a:t>
            </a:r>
            <a:r>
              <a:rPr lang="en-US" sz="1600" dirty="0" smtClean="0"/>
              <a:t>response </a:t>
            </a:r>
            <a:r>
              <a:rPr lang="en-US" sz="1600" dirty="0"/>
              <a:t>&amp; </a:t>
            </a:r>
            <a:r>
              <a:rPr lang="en-US" sz="1600" dirty="0">
                <a:latin typeface="Symbol" charset="2"/>
                <a:cs typeface="Symbol" charset="2"/>
              </a:rPr>
              <a:t>g</a:t>
            </a:r>
            <a:r>
              <a:rPr lang="en-US" sz="1600" dirty="0"/>
              <a:t> suppression </a:t>
            </a:r>
            <a:r>
              <a:rPr lang="en-US" sz="1600" dirty="0" smtClean="0"/>
              <a:t>via tracking</a:t>
            </a:r>
          </a:p>
          <a:p>
            <a:endParaRPr lang="en-US" sz="800" dirty="0" smtClean="0"/>
          </a:p>
          <a:p>
            <a:r>
              <a:rPr lang="en-US" sz="1600" dirty="0" smtClean="0"/>
              <a:t>-4&lt;</a:t>
            </a:r>
            <a:r>
              <a:rPr lang="en-US" sz="1600" dirty="0">
                <a:latin typeface="Symbol" charset="2"/>
                <a:cs typeface="Symbol" charset="2"/>
              </a:rPr>
              <a:t>h</a:t>
            </a:r>
            <a:r>
              <a:rPr lang="en-US" sz="1600" dirty="0" smtClean="0"/>
              <a:t>&lt;4: Tracking (TPC+GEM+MAPS)               </a:t>
            </a:r>
            <a:r>
              <a:rPr lang="en-US" sz="1000" dirty="0" smtClean="0"/>
              <a:t>MAPS: CMOS </a:t>
            </a:r>
            <a:r>
              <a:rPr lang="en-US" sz="1000" dirty="0"/>
              <a:t>Monolithic Active Pixel Sensors</a:t>
            </a:r>
            <a:r>
              <a:rPr lang="en-US" sz="1000" dirty="0" smtClean="0"/>
              <a:t> </a:t>
            </a:r>
            <a:endParaRPr lang="en-US" sz="1000" dirty="0"/>
          </a:p>
        </p:txBody>
      </p:sp>
      <p:sp>
        <p:nvSpPr>
          <p:cNvPr id="20" name="TextBox 19"/>
          <p:cNvSpPr txBox="1"/>
          <p:nvPr/>
        </p:nvSpPr>
        <p:spPr>
          <a:xfrm>
            <a:off x="7557440" y="3584897"/>
            <a:ext cx="539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+h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0547" y="3610297"/>
            <a:ext cx="524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-h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E.C. Aschenauer</a:t>
            </a: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NSAC Cost Review 2015</a:t>
            </a:r>
            <a:endParaRPr lang="en-US"/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7232227" y="1727538"/>
            <a:ext cx="524933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7623425" y="1111165"/>
            <a:ext cx="15933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To</a:t>
            </a:r>
          </a:p>
          <a:p>
            <a:pPr algn="ctr"/>
            <a:r>
              <a:rPr lang="en-US" dirty="0" smtClean="0"/>
              <a:t>Roman Pots</a:t>
            </a:r>
          </a:p>
          <a:p>
            <a:pPr algn="ctr"/>
            <a:r>
              <a:rPr lang="en-US" dirty="0" smtClean="0"/>
              <a:t>&amp;</a:t>
            </a:r>
          </a:p>
          <a:p>
            <a:pPr algn="ctr"/>
            <a:r>
              <a:rPr lang="en-US" dirty="0" smtClean="0"/>
              <a:t>Zero Degree</a:t>
            </a:r>
          </a:p>
          <a:p>
            <a:pPr algn="ctr"/>
            <a:r>
              <a:rPr lang="en-US" dirty="0" smtClean="0"/>
              <a:t>Calorimeter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 bwMode="auto">
          <a:xfrm flipH="1" flipV="1">
            <a:off x="1082283" y="2361356"/>
            <a:ext cx="678968" cy="396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>
            <a:off x="1637777" y="3879707"/>
            <a:ext cx="593823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6200225" y="3809153"/>
            <a:ext cx="12922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hadron beam</a:t>
            </a:r>
            <a:endParaRPr lang="en-US" sz="1400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43144" y="3796944"/>
            <a:ext cx="12271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lepton beam</a:t>
            </a:r>
            <a:endParaRPr lang="en-US" sz="1400" dirty="0">
              <a:solidFill>
                <a:srgbClr val="0000FF"/>
              </a:solidFill>
            </a:endParaRPr>
          </a:p>
        </p:txBody>
      </p:sp>
      <p:sp>
        <p:nvSpPr>
          <p:cNvPr id="17" name="Content Placeholder 5"/>
          <p:cNvSpPr txBox="1">
            <a:spLocks/>
          </p:cNvSpPr>
          <p:nvPr/>
        </p:nvSpPr>
        <p:spPr>
          <a:xfrm rot="20820000">
            <a:off x="339076" y="2420170"/>
            <a:ext cx="8531225" cy="1738487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solidFill>
              <a:schemeClr val="bg1">
                <a:lumMod val="65000"/>
              </a:schemeClr>
            </a:solidFill>
          </a:ln>
          <a:effectLst>
            <a:glow rad="101600">
              <a:schemeClr val="bg1">
                <a:lumMod val="85000"/>
                <a:alpha val="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5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pPr marL="0" indent="0" algn="ctr">
              <a:buFont typeface="Wingdings" charset="2"/>
              <a:buNone/>
            </a:pPr>
            <a:r>
              <a:rPr lang="en-US" sz="1800" dirty="0" smtClean="0">
                <a:latin typeface="Comic Sans MS"/>
                <a:cs typeface="Comic Sans MS"/>
                <a:sym typeface="Wingdings"/>
              </a:rPr>
              <a:t>Machine clear space +/- 4.5 m around IP</a:t>
            </a:r>
          </a:p>
          <a:p>
            <a:pPr marL="0" indent="0" algn="ctr">
              <a:buFont typeface="Wingdings" charset="2"/>
              <a:buNone/>
            </a:pPr>
            <a:r>
              <a:rPr lang="en-US" sz="1800" dirty="0" smtClean="0">
                <a:latin typeface="Comic Sans MS"/>
                <a:cs typeface="Comic Sans MS"/>
                <a:sym typeface="Wingdings"/>
              </a:rPr>
              <a:t>detector components down to 2</a:t>
            </a:r>
            <a:r>
              <a:rPr lang="en-US" sz="1800" baseline="30000" dirty="0" smtClean="0">
                <a:latin typeface="Comic Sans MS"/>
                <a:cs typeface="Comic Sans MS"/>
                <a:sym typeface="Wingdings"/>
              </a:rPr>
              <a:t>o</a:t>
            </a:r>
          </a:p>
          <a:p>
            <a:pPr marL="0" indent="0" algn="ctr">
              <a:buFont typeface="Wingdings" charset="2"/>
              <a:buNone/>
            </a:pPr>
            <a:r>
              <a:rPr lang="en-US" sz="1800" dirty="0" smtClean="0">
                <a:latin typeface="Comic Sans MS"/>
                <a:cs typeface="Comic Sans MS"/>
                <a:sym typeface="Wingdings"/>
              </a:rPr>
              <a:t>Detector magnet aligned with lepton beam</a:t>
            </a:r>
          </a:p>
          <a:p>
            <a:pPr marL="0" indent="0" algn="ctr">
              <a:buFont typeface="Wingdings" charset="2"/>
              <a:buNone/>
            </a:pPr>
            <a:r>
              <a:rPr lang="en-US" sz="1800" dirty="0" smtClean="0">
                <a:latin typeface="Comic Sans MS"/>
                <a:cs typeface="Comic Sans MS"/>
                <a:sym typeface="Wingdings"/>
              </a:rPr>
              <a:t>backgrounds due to synchrotron and beam gas events have to be kept at a minimum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520" y="370840"/>
            <a:ext cx="352745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Detector fully model in </a:t>
            </a:r>
            <a:r>
              <a:rPr lang="en-US" dirty="0" err="1" smtClean="0"/>
              <a:t>Geant</a:t>
            </a:r>
            <a:endParaRPr lang="en-US" dirty="0" smtClean="0"/>
          </a:p>
          <a:p>
            <a:r>
              <a:rPr lang="en-US" dirty="0" err="1" smtClean="0">
                <a:solidFill>
                  <a:srgbClr val="00FF00"/>
                </a:solidFill>
              </a:rPr>
              <a:t>Hcal</a:t>
            </a:r>
            <a:r>
              <a:rPr lang="en-US" dirty="0" smtClean="0">
                <a:solidFill>
                  <a:srgbClr val="00FF00"/>
                </a:solidFill>
              </a:rPr>
              <a:t>       </a:t>
            </a:r>
            <a:r>
              <a:rPr lang="en-US" dirty="0" smtClean="0">
                <a:solidFill>
                  <a:srgbClr val="FFFF00"/>
                </a:solidFill>
                <a:latin typeface="Symbol" charset="2"/>
                <a:cs typeface="Symbol" charset="2"/>
              </a:rPr>
              <a:t>m</a:t>
            </a:r>
            <a:r>
              <a:rPr lang="en-US" dirty="0">
                <a:solidFill>
                  <a:srgbClr val="FFFF00"/>
                </a:solidFill>
              </a:rPr>
              <a:t>-</a:t>
            </a:r>
            <a:r>
              <a:rPr lang="en-US" dirty="0" smtClean="0">
                <a:solidFill>
                  <a:srgbClr val="FFFF00"/>
                </a:solidFill>
              </a:rPr>
              <a:t>vertex</a:t>
            </a:r>
          </a:p>
          <a:p>
            <a:r>
              <a:rPr lang="en-US" dirty="0" err="1" smtClean="0">
                <a:solidFill>
                  <a:srgbClr val="0000FF"/>
                </a:solidFill>
              </a:rPr>
              <a:t>Ecal</a:t>
            </a:r>
            <a:r>
              <a:rPr lang="en-US" dirty="0" smtClean="0">
                <a:solidFill>
                  <a:srgbClr val="0000FF"/>
                </a:solidFill>
              </a:rPr>
              <a:t>       </a:t>
            </a:r>
            <a:r>
              <a:rPr lang="en-US" dirty="0" smtClean="0">
                <a:solidFill>
                  <a:srgbClr val="FFCC66"/>
                </a:solidFill>
              </a:rPr>
              <a:t>GEM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 smtClean="0">
                <a:solidFill>
                  <a:srgbClr val="FF00FF"/>
                </a:solidFill>
              </a:rPr>
              <a:t>RICH      </a:t>
            </a:r>
            <a:r>
              <a:rPr lang="en-US" dirty="0" smtClean="0">
                <a:solidFill>
                  <a:srgbClr val="00FFFF"/>
                </a:solidFill>
              </a:rPr>
              <a:t>TPC</a:t>
            </a:r>
            <a:endParaRPr lang="en-US" dirty="0">
              <a:solidFill>
                <a:srgbClr val="00FF00"/>
              </a:solidFill>
            </a:endParaRPr>
          </a:p>
          <a:p>
            <a:endParaRPr lang="en-US" dirty="0">
              <a:solidFill>
                <a:srgbClr val="FFFF00"/>
              </a:solidFill>
            </a:endParaRPr>
          </a:p>
          <a:p>
            <a:endParaRPr lang="en-US" dirty="0" smtClean="0">
              <a:solidFill>
                <a:srgbClr val="FF00FF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7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NSAC Cost Review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" name="Picture 6" descr="8282691184_467cbd8eec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0000">
            <a:off x="157641" y="330430"/>
            <a:ext cx="5943600" cy="28093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14884" y="2438258"/>
            <a:ext cx="4829116" cy="3662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0000FF"/>
                </a:solidFill>
              </a:rPr>
              <a:t>eRHIC</a:t>
            </a:r>
            <a:r>
              <a:rPr lang="en-US" sz="2400" dirty="0" smtClean="0">
                <a:solidFill>
                  <a:srgbClr val="0000FF"/>
                </a:solidFill>
              </a:rPr>
              <a:t>:</a:t>
            </a:r>
          </a:p>
          <a:p>
            <a:r>
              <a:rPr lang="en-US" sz="2400" dirty="0" smtClean="0"/>
              <a:t>Interaction Region</a:t>
            </a:r>
          </a:p>
          <a:p>
            <a:r>
              <a:rPr lang="en-US" sz="2400" dirty="0" smtClean="0"/>
              <a:t>and</a:t>
            </a:r>
          </a:p>
          <a:p>
            <a:r>
              <a:rPr lang="en-US" sz="2400" dirty="0" smtClean="0"/>
              <a:t>ancillary detector systems:</a:t>
            </a:r>
          </a:p>
          <a:p>
            <a:endParaRPr lang="en-US" sz="800" dirty="0" smtClean="0"/>
          </a:p>
          <a:p>
            <a:r>
              <a:rPr lang="en-US" sz="2400" dirty="0" smtClean="0"/>
              <a:t>hadron and lepton </a:t>
            </a:r>
            <a:r>
              <a:rPr lang="en-US" sz="2400" dirty="0" err="1" smtClean="0"/>
              <a:t>polarimeters</a:t>
            </a:r>
            <a:endParaRPr lang="en-US" sz="2400" dirty="0" smtClean="0"/>
          </a:p>
          <a:p>
            <a:r>
              <a:rPr lang="en-US" sz="2400" dirty="0" smtClean="0"/>
              <a:t>luminosity detector</a:t>
            </a:r>
          </a:p>
          <a:p>
            <a:r>
              <a:rPr lang="en-US" sz="2400" dirty="0" smtClean="0"/>
              <a:t>low Q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tagger</a:t>
            </a:r>
          </a:p>
          <a:p>
            <a:r>
              <a:rPr lang="en-US" sz="2400" dirty="0" smtClean="0"/>
              <a:t>ZDC and Roman Pot systems</a:t>
            </a:r>
          </a:p>
          <a:p>
            <a:endParaRPr lang="en-US" sz="800" dirty="0"/>
          </a:p>
          <a:p>
            <a:r>
              <a:rPr lang="en-US" sz="2400" dirty="0" smtClean="0">
                <a:solidFill>
                  <a:srgbClr val="0000FF"/>
                </a:solidFill>
              </a:rPr>
              <a:t>all needed from the beginning</a:t>
            </a:r>
            <a:endParaRPr 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07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from Physics on IR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E.C. Aschenauer</a:t>
            </a: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700-7212-524C-82CA-F704C367C37F}" type="slidenum">
              <a:rPr lang="en-US" altLang="ja-JP" smtClean="0"/>
              <a:pPr/>
              <a:t>5</a:t>
            </a:fld>
            <a:endParaRPr lang="en-US" altLang="ja-JP"/>
          </a:p>
        </p:txBody>
      </p:sp>
      <p:sp>
        <p:nvSpPr>
          <p:cNvPr id="8" name="TextBox 7"/>
          <p:cNvSpPr txBox="1"/>
          <p:nvPr/>
        </p:nvSpPr>
        <p:spPr>
          <a:xfrm>
            <a:off x="0" y="783169"/>
            <a:ext cx="9144000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Summarized at: </a:t>
            </a:r>
          </a:p>
          <a:p>
            <a:r>
              <a:rPr lang="en-US" dirty="0">
                <a:hlinkClick r:id="rId2"/>
              </a:rPr>
              <a:t>https://wiki.bnl.gov/eic/index.php/</a:t>
            </a:r>
            <a:r>
              <a:rPr lang="en-US" dirty="0" smtClean="0">
                <a:hlinkClick r:id="rId2"/>
              </a:rPr>
              <a:t>IR_Design_Requirements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0000FF"/>
                </a:solidFill>
              </a:rPr>
              <a:t>Hadron Beam:</a:t>
            </a:r>
            <a:endParaRPr lang="en-US" dirty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the detection of neutrons of nuclear break up in the outgoing hadron beam </a:t>
            </a:r>
            <a:r>
              <a:rPr lang="en-US" dirty="0" smtClean="0"/>
              <a:t>direction </a:t>
            </a:r>
          </a:p>
          <a:p>
            <a:r>
              <a:rPr lang="en-US" dirty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   location/acceptance of ZDC</a:t>
            </a:r>
            <a:endParaRPr lang="en-US" dirty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en-US" dirty="0"/>
              <a:t>the detection of the scattered protons from exclusive and diffractive reaction in the outgoing proton beam </a:t>
            </a:r>
            <a:r>
              <a:rPr lang="en-US" dirty="0" smtClean="0"/>
              <a:t>direction</a:t>
            </a:r>
          </a:p>
          <a:p>
            <a:r>
              <a:rPr lang="en-US" dirty="0"/>
              <a:t> </a:t>
            </a:r>
            <a:r>
              <a:rPr lang="en-US" dirty="0" smtClean="0"/>
              <a:t>  the </a:t>
            </a:r>
            <a:r>
              <a:rPr lang="en-US" dirty="0"/>
              <a:t>detection of the spectator protons from </a:t>
            </a:r>
            <a:r>
              <a:rPr lang="en-US" baseline="30000" dirty="0"/>
              <a:t>3</a:t>
            </a:r>
            <a:r>
              <a:rPr lang="en-US" dirty="0"/>
              <a:t>He </a:t>
            </a:r>
            <a:r>
              <a:rPr lang="en-US" dirty="0" smtClean="0"/>
              <a:t>and Deuterium    </a:t>
            </a:r>
          </a:p>
          <a:p>
            <a:pPr lvl="1"/>
            <a:r>
              <a:rPr lang="en-US" dirty="0" smtClean="0">
                <a:solidFill>
                  <a:srgbClr val="0000FF"/>
                </a:solidFill>
                <a:sym typeface="Wingdings"/>
              </a:rPr>
              <a:t> location</a:t>
            </a:r>
            <a:r>
              <a:rPr lang="en-US" dirty="0">
                <a:solidFill>
                  <a:srgbClr val="0000FF"/>
                </a:solidFill>
                <a:sym typeface="Wingdings"/>
              </a:rPr>
              <a:t>/acceptance of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RP; 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US" dirty="0" smtClean="0">
                <a:sym typeface="Wingdings"/>
              </a:rPr>
              <a:t>space for hadron and local </a:t>
            </a:r>
            <a:r>
              <a:rPr lang="en-US" dirty="0" err="1" smtClean="0">
                <a:sym typeface="Wingdings"/>
              </a:rPr>
              <a:t>polarimetry</a:t>
            </a:r>
            <a:endParaRPr lang="en-US" dirty="0" smtClean="0">
              <a:sym typeface="Wingdings"/>
            </a:endParaRPr>
          </a:p>
          <a:p>
            <a:endParaRPr lang="en-US" dirty="0">
              <a:solidFill>
                <a:srgbClr val="0000FF"/>
              </a:solidFill>
              <a:sym typeface="Wingdings"/>
            </a:endParaRPr>
          </a:p>
          <a:p>
            <a:r>
              <a:rPr lang="en-US" dirty="0" smtClean="0">
                <a:solidFill>
                  <a:srgbClr val="0000FF"/>
                </a:solidFill>
                <a:sym typeface="Wingdings"/>
              </a:rPr>
              <a:t>Lepton Beam:</a:t>
            </a:r>
            <a:endParaRPr lang="en-US" dirty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minimize impact of detector magnetic </a:t>
            </a:r>
            <a:r>
              <a:rPr lang="en-US" dirty="0"/>
              <a:t>field </a:t>
            </a:r>
            <a:r>
              <a:rPr lang="en-US" dirty="0" smtClean="0"/>
              <a:t>on lepton beam </a:t>
            </a:r>
          </a:p>
          <a:p>
            <a:pPr lvl="1"/>
            <a:r>
              <a:rPr lang="en-US" dirty="0" smtClean="0">
                <a:solidFill>
                  <a:srgbClr val="0000FF"/>
                </a:solidFill>
                <a:sym typeface="Wingdings"/>
              </a:rPr>
              <a:t> synchrotron radiation</a:t>
            </a:r>
            <a:endParaRPr lang="en-US" dirty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space for low Q</a:t>
            </a:r>
            <a:r>
              <a:rPr lang="en-US" baseline="30000" dirty="0"/>
              <a:t>2</a:t>
            </a:r>
            <a:r>
              <a:rPr lang="en-US" dirty="0"/>
              <a:t> scattered lepton detection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space for the luminosity monitor in the outgoing lepton beam direction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space for lepton </a:t>
            </a:r>
            <a:r>
              <a:rPr lang="en-US" dirty="0" err="1"/>
              <a:t>polarimetry</a:t>
            </a:r>
            <a:endParaRPr lang="en-US" b="0" dirty="0"/>
          </a:p>
        </p:txBody>
      </p:sp>
      <p:sp>
        <p:nvSpPr>
          <p:cNvPr id="9" name="TextBox 8"/>
          <p:cNvSpPr txBox="1"/>
          <p:nvPr/>
        </p:nvSpPr>
        <p:spPr>
          <a:xfrm rot="21000000">
            <a:off x="736599" y="2215277"/>
            <a:ext cx="7734300" cy="16312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glow rad="101600">
              <a:schemeClr val="bg1">
                <a:lumMod val="85000"/>
                <a:alpha val="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smtClean="0">
                <a:solidFill>
                  <a:srgbClr val="FF00FF"/>
                </a:solidFill>
              </a:rPr>
              <a:t>Important</a:t>
            </a:r>
            <a:endParaRPr lang="en-US" sz="2000" u="sng" dirty="0">
              <a:solidFill>
                <a:srgbClr val="FF00FF"/>
              </a:solidFill>
            </a:endParaRPr>
          </a:p>
          <a:p>
            <a:pPr algn="ctr"/>
            <a:r>
              <a:rPr lang="en-US" sz="2000" dirty="0" err="1" smtClean="0"/>
              <a:t>eRHIC</a:t>
            </a:r>
            <a:r>
              <a:rPr lang="en-US" sz="2000" dirty="0" smtClean="0"/>
              <a:t> is a high luminosity machine 10</a:t>
            </a:r>
            <a:r>
              <a:rPr lang="en-US" sz="2000" baseline="30000" dirty="0" smtClean="0"/>
              <a:t>33-34</a:t>
            </a:r>
            <a:r>
              <a:rPr lang="en-US" sz="2000" dirty="0" smtClean="0"/>
              <a:t> cm</a:t>
            </a:r>
            <a:r>
              <a:rPr lang="en-US" sz="2000" baseline="30000" dirty="0" smtClean="0"/>
              <a:t>-2</a:t>
            </a:r>
            <a:r>
              <a:rPr lang="en-US" sz="2000" dirty="0" smtClean="0"/>
              <a:t>s</a:t>
            </a:r>
            <a:r>
              <a:rPr lang="en-US" sz="2000" baseline="30000" dirty="0" smtClean="0"/>
              <a:t>-1</a:t>
            </a:r>
          </a:p>
          <a:p>
            <a:pPr algn="ctr"/>
            <a:r>
              <a:rPr lang="en-US" sz="2000" dirty="0"/>
              <a:t>s</a:t>
            </a:r>
            <a:r>
              <a:rPr lang="en-US" sz="2000" dirty="0" smtClean="0"/>
              <a:t>uch controlling systematics becomes </a:t>
            </a:r>
            <a:r>
              <a:rPr lang="en-US" sz="2000" dirty="0" smtClean="0">
                <a:solidFill>
                  <a:srgbClr val="FF00FF"/>
                </a:solidFill>
              </a:rPr>
              <a:t>crucial</a:t>
            </a:r>
          </a:p>
          <a:p>
            <a:pPr marL="342900" indent="-342900" algn="ctr">
              <a:buFont typeface="Wingdings" charset="0"/>
              <a:buChar char="à"/>
            </a:pPr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luminosity measurement</a:t>
            </a:r>
          </a:p>
          <a:p>
            <a:pPr marL="342900" indent="-342900" algn="ctr">
              <a:buFont typeface="Wingdings" charset="0"/>
              <a:buChar char="à"/>
            </a:pPr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lepton and hadron polarization measurement</a:t>
            </a:r>
            <a:endParaRPr lang="en-US" sz="2000" dirty="0" smtClean="0">
              <a:solidFill>
                <a:srgbClr val="0000FF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eRHIC NSAC Cost Review 2015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7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465667" y="0"/>
            <a:ext cx="9609667" cy="609600"/>
          </a:xfrm>
        </p:spPr>
        <p:txBody>
          <a:bodyPr/>
          <a:lstStyle/>
          <a:p>
            <a:r>
              <a:rPr lang="en-US" dirty="0" smtClean="0"/>
              <a:t>Exclusive Reactions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4290FA33-C24F-264B-B461-8B64BA4F7731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6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grpSp>
        <p:nvGrpSpPr>
          <p:cNvPr id="8" name="Group 48"/>
          <p:cNvGrpSpPr>
            <a:grpSpLocks/>
          </p:cNvGrpSpPr>
          <p:nvPr/>
        </p:nvGrpSpPr>
        <p:grpSpPr bwMode="auto">
          <a:xfrm>
            <a:off x="101600" y="974230"/>
            <a:ext cx="6477000" cy="1243216"/>
            <a:chOff x="213356" y="3753217"/>
            <a:chExt cx="7826061" cy="2362273"/>
          </a:xfrm>
        </p:grpSpPr>
        <p:sp>
          <p:nvSpPr>
            <p:cNvPr id="50" name="Rounded Rectangle 49"/>
            <p:cNvSpPr/>
            <p:nvPr/>
          </p:nvSpPr>
          <p:spPr>
            <a:xfrm>
              <a:off x="213356" y="3753217"/>
              <a:ext cx="7826061" cy="2362273"/>
            </a:xfrm>
            <a:prstGeom prst="roundRect">
              <a:avLst/>
            </a:prstGeom>
            <a:solidFill>
              <a:schemeClr val="accent6">
                <a:lumMod val="75000"/>
                <a:alpha val="16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662" name="Text Box 3"/>
            <p:cNvSpPr txBox="1">
              <a:spLocks noChangeArrowheads="1"/>
            </p:cNvSpPr>
            <p:nvPr/>
          </p:nvSpPr>
          <p:spPr bwMode="auto">
            <a:xfrm>
              <a:off x="375032" y="3780968"/>
              <a:ext cx="4248607" cy="2257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36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4545" tIns="49163" rIns="94545" bIns="49163">
              <a:spAutoFit/>
            </a:bodyPr>
            <a:lstStyle>
              <a:lvl1pPr marL="173038" indent="-173038" eaLnBrk="0" hangingPunct="0"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>
                <a:spcBef>
                  <a:spcPts val="350"/>
                </a:spcBef>
              </a:pPr>
              <a:r>
                <a:rPr lang="en-GB" sz="1600" b="1" u="sng" dirty="0">
                  <a:solidFill>
                    <a:srgbClr val="FF00FF"/>
                  </a:solidFill>
                  <a:latin typeface="Comic Sans MS"/>
                  <a:cs typeface="Comic Sans MS"/>
                </a:rPr>
                <a:t>Large </a:t>
              </a:r>
              <a:r>
                <a:rPr lang="en-GB" sz="1600" b="1" u="sng" dirty="0" err="1">
                  <a:solidFill>
                    <a:srgbClr val="FF00FF"/>
                  </a:solidFill>
                  <a:latin typeface="Comic Sans MS"/>
                  <a:cs typeface="Comic Sans MS"/>
                </a:rPr>
                <a:t>Rapidiy</a:t>
              </a:r>
              <a:r>
                <a:rPr lang="en-GB" sz="1600" b="1" u="sng" dirty="0">
                  <a:solidFill>
                    <a:srgbClr val="FF00FF"/>
                  </a:solidFill>
                  <a:latin typeface="Comic Sans MS"/>
                  <a:cs typeface="Comic Sans MS"/>
                </a:rPr>
                <a:t> Gap method</a:t>
              </a:r>
            </a:p>
            <a:p>
              <a:pPr algn="ctr" eaLnBrk="1" hangingPunct="1">
                <a:spcBef>
                  <a:spcPts val="350"/>
                </a:spcBef>
              </a:pPr>
              <a:endParaRPr lang="en-GB" sz="800" b="0" u="sng" dirty="0">
                <a:solidFill>
                  <a:srgbClr val="CC0000"/>
                </a:solidFill>
                <a:latin typeface="Comic Sans MS"/>
                <a:cs typeface="Comic Sans MS"/>
              </a:endParaRPr>
            </a:p>
            <a:p>
              <a:pPr eaLnBrk="1" hangingPunct="1">
                <a:spcBef>
                  <a:spcPts val="313"/>
                </a:spcBef>
                <a:buClr>
                  <a:srgbClr val="003399"/>
                </a:buClr>
                <a:buFont typeface="Courier New" charset="0"/>
                <a:buChar char="o"/>
              </a:pPr>
              <a:r>
                <a:rPr lang="en-GB" sz="1200" b="0" i="1" dirty="0" smtClean="0">
                  <a:solidFill>
                    <a:srgbClr val="322F31"/>
                  </a:solidFill>
                  <a:latin typeface="Comic Sans MS"/>
                  <a:cs typeface="Comic Sans MS"/>
                </a:rPr>
                <a:t>M</a:t>
              </a:r>
              <a:r>
                <a:rPr lang="en-GB" sz="1200" b="0" i="1" baseline="-25000" dirty="0" smtClean="0">
                  <a:solidFill>
                    <a:srgbClr val="322F31"/>
                  </a:solidFill>
                  <a:latin typeface="Comic Sans MS"/>
                  <a:cs typeface="Comic Sans MS"/>
                </a:rPr>
                <a:t>X</a:t>
              </a:r>
              <a:r>
                <a:rPr lang="en-GB" sz="1200" b="0" dirty="0" smtClean="0">
                  <a:solidFill>
                    <a:srgbClr val="322F31"/>
                  </a:solidFill>
                  <a:latin typeface="Comic Sans MS"/>
                  <a:cs typeface="Comic Sans MS"/>
                </a:rPr>
                <a:t>  system </a:t>
              </a:r>
              <a:r>
                <a:rPr lang="en-GB" sz="1200" b="0" dirty="0">
                  <a:solidFill>
                    <a:srgbClr val="322F31"/>
                  </a:solidFill>
                  <a:latin typeface="Comic Sans MS"/>
                  <a:cs typeface="Comic Sans MS"/>
                </a:rPr>
                <a:t>and e’ measured</a:t>
              </a:r>
            </a:p>
            <a:p>
              <a:pPr eaLnBrk="1" hangingPunct="1">
                <a:spcBef>
                  <a:spcPts val="313"/>
                </a:spcBef>
                <a:buClr>
                  <a:srgbClr val="003399"/>
                </a:buClr>
                <a:buFont typeface="Courier New" charset="0"/>
                <a:buChar char="o"/>
              </a:pPr>
              <a:r>
                <a:rPr lang="en-GB" sz="1200" b="0" dirty="0">
                  <a:solidFill>
                    <a:srgbClr val="322F31"/>
                  </a:solidFill>
                  <a:latin typeface="Comic Sans MS"/>
                  <a:cs typeface="Comic Sans MS"/>
                </a:rPr>
                <a:t>Proton dissociation background</a:t>
              </a:r>
            </a:p>
            <a:p>
              <a:pPr eaLnBrk="1" hangingPunct="1">
                <a:spcBef>
                  <a:spcPts val="313"/>
                </a:spcBef>
                <a:buClr>
                  <a:srgbClr val="003399"/>
                </a:buClr>
                <a:buFont typeface="Courier New" charset="0"/>
                <a:buChar char="o"/>
              </a:pPr>
              <a:r>
                <a:rPr lang="en-GB" sz="1200" b="0" dirty="0">
                  <a:solidFill>
                    <a:srgbClr val="322F31"/>
                  </a:solidFill>
                  <a:latin typeface="Comic Sans MS"/>
                  <a:cs typeface="Comic Sans MS"/>
                </a:rPr>
                <a:t>High </a:t>
              </a:r>
              <a:r>
                <a:rPr lang="en-GB" sz="1200" b="0" dirty="0" smtClean="0">
                  <a:solidFill>
                    <a:srgbClr val="322F31"/>
                  </a:solidFill>
                  <a:latin typeface="Comic Sans MS"/>
                  <a:cs typeface="Comic Sans MS"/>
                </a:rPr>
                <a:t>acceptance in </a:t>
              </a:r>
              <a:r>
                <a:rPr lang="en-GB" sz="1200" b="0" dirty="0" smtClean="0">
                  <a:solidFill>
                    <a:srgbClr val="322F31"/>
                  </a:solidFill>
                  <a:latin typeface="Symbol" charset="2"/>
                  <a:cs typeface="Symbol" charset="2"/>
                </a:rPr>
                <a:t>h  </a:t>
              </a:r>
              <a:r>
                <a:rPr lang="en-GB" sz="1200" b="0" dirty="0" smtClean="0">
                  <a:solidFill>
                    <a:srgbClr val="322F31"/>
                  </a:solidFill>
                  <a:latin typeface="Comic Sans MS"/>
                  <a:cs typeface="Comic Sans MS"/>
                </a:rPr>
                <a:t>for detector</a:t>
              </a:r>
            </a:p>
          </p:txBody>
        </p:sp>
      </p:grp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123809" y="554462"/>
            <a:ext cx="39756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b="1" u="sng" dirty="0" smtClean="0">
                <a:solidFill>
                  <a:srgbClr val="0000FF"/>
                </a:solidFill>
                <a:latin typeface="Comic Sans MS" charset="0"/>
                <a:cs typeface="Comic Sans MS" charset="0"/>
              </a:rPr>
              <a:t>two methods: to select events</a:t>
            </a:r>
            <a:endParaRPr lang="en-US" sz="2000" b="1" u="sng" dirty="0">
              <a:solidFill>
                <a:srgbClr val="0000FF"/>
              </a:solidFill>
              <a:latin typeface="Comic Sans MS" charset="0"/>
              <a:cs typeface="Comic Sans MS" charset="0"/>
            </a:endParaRP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4879637" y="1223198"/>
            <a:ext cx="163934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b="1" dirty="0">
                <a:solidFill>
                  <a:srgbClr val="FF00FF"/>
                </a:solidFill>
                <a:latin typeface="Comic Sans MS"/>
                <a:cs typeface="Comic Sans MS"/>
              </a:rPr>
              <a:t>Need for</a:t>
            </a:r>
            <a:r>
              <a:rPr lang="en-US" sz="1400" b="1" dirty="0" smtClean="0">
                <a:solidFill>
                  <a:srgbClr val="FF00FF"/>
                </a:solidFill>
                <a:latin typeface="Comic Sans MS"/>
                <a:cs typeface="Comic Sans MS"/>
              </a:rPr>
              <a:t> </a:t>
            </a:r>
            <a:r>
              <a:rPr lang="en-US" sz="1400" b="1" dirty="0" err="1" smtClean="0">
                <a:solidFill>
                  <a:srgbClr val="FF00FF"/>
                </a:solidFill>
                <a:latin typeface="Comic Sans MS"/>
                <a:cs typeface="Comic Sans MS"/>
              </a:rPr>
              <a:t>HCal</a:t>
            </a:r>
            <a:r>
              <a:rPr lang="en-US" sz="1400" b="1" dirty="0" smtClean="0">
                <a:solidFill>
                  <a:srgbClr val="FF00FF"/>
                </a:solidFill>
                <a:latin typeface="Comic Sans MS"/>
                <a:cs typeface="Comic Sans MS"/>
              </a:rPr>
              <a:t> </a:t>
            </a:r>
          </a:p>
          <a:p>
            <a:pPr algn="ctr" eaLnBrk="1" hangingPunct="1"/>
            <a:r>
              <a:rPr lang="en-US" sz="1400" b="1" dirty="0" smtClean="0">
                <a:solidFill>
                  <a:srgbClr val="FF00FF"/>
                </a:solidFill>
                <a:latin typeface="Comic Sans MS"/>
                <a:cs typeface="Comic Sans MS"/>
              </a:rPr>
              <a:t>in </a:t>
            </a:r>
            <a:r>
              <a:rPr lang="en-US" sz="1400" b="1" dirty="0">
                <a:solidFill>
                  <a:srgbClr val="FF00FF"/>
                </a:solidFill>
                <a:latin typeface="Comic Sans MS"/>
                <a:cs typeface="Comic Sans MS"/>
              </a:rPr>
              <a:t>the forward</a:t>
            </a:r>
            <a:r>
              <a:rPr lang="en-US" sz="1400" b="1" dirty="0" smtClean="0">
                <a:solidFill>
                  <a:srgbClr val="FF00FF"/>
                </a:solidFill>
                <a:latin typeface="Comic Sans MS"/>
                <a:cs typeface="Comic Sans MS"/>
              </a:rPr>
              <a:t> </a:t>
            </a:r>
          </a:p>
          <a:p>
            <a:pPr algn="ctr" eaLnBrk="1" hangingPunct="1"/>
            <a:r>
              <a:rPr lang="en-US" sz="1400" b="1" dirty="0" smtClean="0">
                <a:solidFill>
                  <a:srgbClr val="FF00FF"/>
                </a:solidFill>
                <a:latin typeface="Comic Sans MS"/>
                <a:cs typeface="Comic Sans MS"/>
              </a:rPr>
              <a:t>region</a:t>
            </a:r>
            <a:endParaRPr lang="en-US" sz="1400" b="1" dirty="0">
              <a:solidFill>
                <a:srgbClr val="FF00FF"/>
              </a:solidFill>
              <a:latin typeface="Comic Sans MS"/>
              <a:cs typeface="Comic Sans M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E.C. Aschenauer</a:t>
            </a: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eRHIC NSAC Cost Review 2015</a:t>
            </a:r>
            <a:endParaRPr lang="en-US" altLang="ja-JP"/>
          </a:p>
        </p:txBody>
      </p:sp>
      <p:pic>
        <p:nvPicPr>
          <p:cNvPr id="36" name="Picture 35" descr="EtaVsE.50.100.250GeV.DVCS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148" y="4792616"/>
            <a:ext cx="5357641" cy="1532058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3755688" y="4489722"/>
            <a:ext cx="29528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Cuts: Q</a:t>
            </a:r>
            <a:r>
              <a:rPr lang="en-US" sz="1400" baseline="30000" dirty="0" smtClean="0"/>
              <a:t>2</a:t>
            </a:r>
            <a:r>
              <a:rPr lang="en-US" sz="1400" dirty="0" smtClean="0"/>
              <a:t>&gt;1 </a:t>
            </a:r>
            <a:r>
              <a:rPr lang="en-US" sz="1400" dirty="0" err="1" smtClean="0"/>
              <a:t>GeV</a:t>
            </a:r>
            <a:r>
              <a:rPr lang="en-US" sz="1400" dirty="0" smtClean="0"/>
              <a:t>, 0.01&lt;y&lt;0.85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752428" y="4243914"/>
            <a:ext cx="2953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>
                <a:solidFill>
                  <a:srgbClr val="0000FF"/>
                </a:solidFill>
              </a:rPr>
              <a:t>DVCS – photon kinematics:</a:t>
            </a:r>
            <a:endParaRPr lang="en-US" sz="1400" u="sng" dirty="0">
              <a:solidFill>
                <a:srgbClr val="0000FF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597026" y="2430560"/>
            <a:ext cx="7159151" cy="1737879"/>
            <a:chOff x="1597026" y="2430560"/>
            <a:chExt cx="7159151" cy="1737879"/>
          </a:xfrm>
        </p:grpSpPr>
        <p:grpSp>
          <p:nvGrpSpPr>
            <p:cNvPr id="2" name="Group 37"/>
            <p:cNvGrpSpPr>
              <a:grpSpLocks/>
            </p:cNvGrpSpPr>
            <p:nvPr/>
          </p:nvGrpSpPr>
          <p:grpSpPr bwMode="auto">
            <a:xfrm>
              <a:off x="1597026" y="2430560"/>
              <a:ext cx="7159151" cy="1737879"/>
              <a:chOff x="226056" y="1260734"/>
              <a:chExt cx="8750889" cy="2362200"/>
            </a:xfrm>
          </p:grpSpPr>
          <p:sp>
            <p:nvSpPr>
              <p:cNvPr id="39" name="Rounded Rectangle 38"/>
              <p:cNvSpPr/>
              <p:nvPr/>
            </p:nvSpPr>
            <p:spPr>
              <a:xfrm>
                <a:off x="226056" y="1260734"/>
                <a:ext cx="8750889" cy="2362200"/>
              </a:xfrm>
              <a:prstGeom prst="roundRect">
                <a:avLst/>
              </a:prstGeom>
              <a:solidFill>
                <a:schemeClr val="accent5">
                  <a:lumMod val="75000"/>
                  <a:alpha val="16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/>
              </a:p>
            </p:txBody>
          </p:sp>
          <p:sp>
            <p:nvSpPr>
              <p:cNvPr id="27678" name="Text Box 4"/>
              <p:cNvSpPr txBox="1">
                <a:spLocks noChangeArrowheads="1"/>
              </p:cNvSpPr>
              <p:nvPr/>
            </p:nvSpPr>
            <p:spPr bwMode="auto">
              <a:xfrm>
                <a:off x="431750" y="1314775"/>
                <a:ext cx="3643826" cy="2226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36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4545" tIns="49163" rIns="94545" bIns="49163">
                <a:spAutoFit/>
              </a:bodyPr>
              <a:lstStyle>
                <a:lvl1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1600" b="1" i="1" u="sng" dirty="0" smtClean="0">
                    <a:solidFill>
                      <a:srgbClr val="FF00FF"/>
                    </a:solidFill>
                    <a:latin typeface="Comic Sans MS"/>
                    <a:cs typeface="Comic Sans MS"/>
                  </a:rPr>
                  <a:t>proton/neutron</a:t>
                </a:r>
                <a:r>
                  <a:rPr lang="en-GB" sz="1600" b="1" u="sng" dirty="0" smtClean="0">
                    <a:solidFill>
                      <a:srgbClr val="FF00FF"/>
                    </a:solidFill>
                    <a:latin typeface="Comic Sans MS"/>
                    <a:cs typeface="Comic Sans MS"/>
                  </a:rPr>
                  <a:t> </a:t>
                </a:r>
                <a:r>
                  <a:rPr lang="en-GB" sz="1600" b="1" u="sng" dirty="0">
                    <a:solidFill>
                      <a:srgbClr val="FF00FF"/>
                    </a:solidFill>
                    <a:latin typeface="Comic Sans MS"/>
                    <a:cs typeface="Comic Sans MS"/>
                  </a:rPr>
                  <a:t>tag method</a:t>
                </a:r>
              </a:p>
              <a:p>
                <a:pPr algn="ctr" eaLnBrk="1" hangingPunct="1"/>
                <a:r>
                  <a:rPr lang="en-GB" sz="1200" b="1" dirty="0">
                    <a:solidFill>
                      <a:srgbClr val="3366FF"/>
                    </a:solidFill>
                    <a:latin typeface="Comic Sans MS"/>
                    <a:cs typeface="Comic Sans MS"/>
                  </a:rPr>
                  <a:t> </a:t>
                </a:r>
              </a:p>
              <a:p>
                <a:pPr eaLnBrk="1" hangingPunct="1">
                  <a:buClr>
                    <a:srgbClr val="000066"/>
                  </a:buClr>
                  <a:buFont typeface="Courier New" charset="0"/>
                  <a:buChar char="o"/>
                </a:pPr>
                <a:r>
                  <a:rPr lang="en-GB" sz="1200" b="1" dirty="0">
                    <a:solidFill>
                      <a:srgbClr val="000066"/>
                    </a:solidFill>
                    <a:latin typeface="Comic Sans MS"/>
                    <a:cs typeface="Comic Sans MS"/>
                  </a:rPr>
                  <a:t> </a:t>
                </a:r>
                <a:r>
                  <a:rPr lang="en-GB" sz="1200" b="0" dirty="0">
                    <a:latin typeface="Comic Sans MS"/>
                    <a:cs typeface="Comic Sans MS"/>
                  </a:rPr>
                  <a:t>Measurement of </a:t>
                </a:r>
                <a:r>
                  <a:rPr lang="en-GB" sz="1200" b="0" i="1" dirty="0">
                    <a:latin typeface="Comic Sans MS"/>
                    <a:cs typeface="Comic Sans MS"/>
                  </a:rPr>
                  <a:t>t </a:t>
                </a:r>
              </a:p>
              <a:p>
                <a:pPr eaLnBrk="1" hangingPunct="1">
                  <a:buClr>
                    <a:srgbClr val="000066"/>
                  </a:buClr>
                  <a:buFont typeface="Courier New" charset="0"/>
                  <a:buChar char="o"/>
                </a:pPr>
                <a:r>
                  <a:rPr lang="en-GB" sz="1200" b="0" dirty="0">
                    <a:latin typeface="Comic Sans MS"/>
                    <a:cs typeface="Comic Sans MS"/>
                  </a:rPr>
                  <a:t> Free of p-</a:t>
                </a:r>
                <a:r>
                  <a:rPr lang="en-GB" sz="1200" b="0" dirty="0" err="1">
                    <a:latin typeface="Comic Sans MS"/>
                    <a:cs typeface="Comic Sans MS"/>
                  </a:rPr>
                  <a:t>diss</a:t>
                </a:r>
                <a:r>
                  <a:rPr lang="en-GB" sz="1200" b="0" dirty="0">
                    <a:latin typeface="Comic Sans MS"/>
                    <a:cs typeface="Comic Sans MS"/>
                  </a:rPr>
                  <a:t> background</a:t>
                </a:r>
              </a:p>
              <a:p>
                <a:pPr eaLnBrk="1" hangingPunct="1">
                  <a:buClr>
                    <a:srgbClr val="000066"/>
                  </a:buClr>
                  <a:buFont typeface="Courier New" charset="0"/>
                  <a:buChar char="o"/>
                </a:pPr>
                <a:r>
                  <a:rPr lang="en-GB" sz="1200" b="0" dirty="0">
                    <a:latin typeface="Comic Sans MS"/>
                    <a:cs typeface="Comic Sans MS"/>
                  </a:rPr>
                  <a:t> Higher M</a:t>
                </a:r>
                <a:r>
                  <a:rPr lang="en-GB" sz="1200" b="0" baseline="-25000" dirty="0">
                    <a:latin typeface="Comic Sans MS"/>
                    <a:cs typeface="Comic Sans MS"/>
                  </a:rPr>
                  <a:t>X</a:t>
                </a:r>
                <a:r>
                  <a:rPr lang="en-GB" sz="1200" b="0" dirty="0">
                    <a:latin typeface="Comic Sans MS"/>
                    <a:cs typeface="Comic Sans MS"/>
                  </a:rPr>
                  <a:t> range</a:t>
                </a:r>
              </a:p>
              <a:p>
                <a:pPr eaLnBrk="1" hangingPunct="1">
                  <a:buClr>
                    <a:srgbClr val="000066"/>
                  </a:buClr>
                  <a:buFont typeface="Courier New" charset="0"/>
                  <a:buChar char="o"/>
                </a:pPr>
                <a:r>
                  <a:rPr lang="en-GB" sz="1200" b="0" dirty="0" smtClean="0">
                    <a:latin typeface="Comic Sans MS"/>
                    <a:cs typeface="Comic Sans MS"/>
                  </a:rPr>
                  <a:t> to have high acceptance for</a:t>
                </a:r>
              </a:p>
              <a:p>
                <a:pPr eaLnBrk="1" hangingPunct="1">
                  <a:buClr>
                    <a:srgbClr val="000066"/>
                  </a:buClr>
                </a:pPr>
                <a:r>
                  <a:rPr lang="en-GB" sz="1200" b="0" dirty="0">
                    <a:latin typeface="Comic Sans MS"/>
                    <a:cs typeface="Comic Sans MS"/>
                  </a:rPr>
                  <a:t> </a:t>
                </a:r>
                <a:r>
                  <a:rPr lang="en-GB" sz="1200" b="0" dirty="0" smtClean="0">
                    <a:latin typeface="Comic Sans MS"/>
                    <a:cs typeface="Comic Sans MS"/>
                  </a:rPr>
                  <a:t>  Roman Pots / ZDC challenging</a:t>
                </a:r>
              </a:p>
              <a:p>
                <a:pPr eaLnBrk="1" hangingPunct="1">
                  <a:buClr>
                    <a:srgbClr val="000066"/>
                  </a:buClr>
                </a:pPr>
                <a:r>
                  <a:rPr lang="en-GB" sz="1200" b="0" dirty="0">
                    <a:latin typeface="Comic Sans MS"/>
                    <a:cs typeface="Comic Sans MS"/>
                    <a:sym typeface="Wingdings"/>
                  </a:rPr>
                  <a:t> </a:t>
                </a:r>
                <a:r>
                  <a:rPr lang="en-GB" sz="1200" b="0" dirty="0" smtClean="0">
                    <a:latin typeface="Comic Sans MS"/>
                    <a:cs typeface="Comic Sans MS"/>
                    <a:sym typeface="Wingdings"/>
                  </a:rPr>
                  <a:t>   IR design</a:t>
                </a:r>
                <a:endParaRPr lang="en-GB" sz="1200" b="0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67" name="TextBox 66"/>
            <p:cNvSpPr txBox="1">
              <a:spLocks noChangeArrowheads="1"/>
            </p:cNvSpPr>
            <p:nvPr/>
          </p:nvSpPr>
          <p:spPr bwMode="auto">
            <a:xfrm>
              <a:off x="6924478" y="2622315"/>
              <a:ext cx="1772905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400" b="1" dirty="0">
                  <a:solidFill>
                    <a:srgbClr val="FF00FF"/>
                  </a:solidFill>
                  <a:latin typeface="Comic Sans MS"/>
                  <a:cs typeface="Comic Sans MS"/>
                </a:rPr>
                <a:t>Need for </a:t>
              </a:r>
              <a:endParaRPr lang="en-US" sz="1400" b="1" dirty="0" smtClean="0">
                <a:solidFill>
                  <a:srgbClr val="FF00FF"/>
                </a:solidFill>
                <a:latin typeface="Comic Sans MS"/>
                <a:cs typeface="Comic Sans MS"/>
              </a:endParaRPr>
            </a:p>
            <a:p>
              <a:pPr algn="ctr" eaLnBrk="1" hangingPunct="1"/>
              <a:r>
                <a:rPr lang="en-US" sz="1400" dirty="0">
                  <a:solidFill>
                    <a:srgbClr val="FF00FF"/>
                  </a:solidFill>
                  <a:latin typeface="Comic Sans MS"/>
                  <a:cs typeface="Comic Sans MS"/>
                </a:rPr>
                <a:t>R</a:t>
              </a:r>
              <a:r>
                <a:rPr lang="en-US" sz="1400" b="1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oman </a:t>
              </a:r>
              <a:r>
                <a:rPr lang="en-US" sz="1400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P</a:t>
              </a:r>
              <a:r>
                <a:rPr lang="en-US" sz="1400" b="1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ots (RP)</a:t>
              </a:r>
            </a:p>
            <a:p>
              <a:pPr algn="ctr" eaLnBrk="1" hangingPunct="1"/>
              <a:r>
                <a:rPr lang="en-US" sz="1400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and</a:t>
              </a:r>
            </a:p>
            <a:p>
              <a:pPr algn="ctr" eaLnBrk="1" hangingPunct="1"/>
              <a:r>
                <a:rPr lang="en-US" sz="1400" b="1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Zero Degree Calorimeter (ZDC)</a:t>
              </a:r>
              <a:endParaRPr lang="en-US" sz="1400" b="1" dirty="0">
                <a:solidFill>
                  <a:srgbClr val="FF00FF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43" name="Group 24"/>
            <p:cNvGrpSpPr>
              <a:grpSpLocks/>
            </p:cNvGrpSpPr>
            <p:nvPr/>
          </p:nvGrpSpPr>
          <p:grpSpPr bwMode="auto">
            <a:xfrm>
              <a:off x="4654790" y="2463687"/>
              <a:ext cx="2245543" cy="1668780"/>
              <a:chOff x="827593" y="1166102"/>
              <a:chExt cx="2245264" cy="1668919"/>
            </a:xfrm>
          </p:grpSpPr>
          <p:pic>
            <p:nvPicPr>
              <p:cNvPr id="44" name="Picture 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851250" y="1166102"/>
                <a:ext cx="2160002" cy="1668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45" name="Straight Connector 44"/>
              <p:cNvCxnSpPr/>
              <p:nvPr/>
            </p:nvCxnSpPr>
            <p:spPr>
              <a:xfrm>
                <a:off x="827593" y="1744517"/>
                <a:ext cx="2245264" cy="5957"/>
              </a:xfrm>
              <a:prstGeom prst="line">
                <a:avLst/>
              </a:prstGeom>
              <a:ln w="31750">
                <a:solidFill>
                  <a:srgbClr val="FF0000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Box 23"/>
              <p:cNvSpPr txBox="1">
                <a:spLocks noChangeArrowheads="1"/>
              </p:cNvSpPr>
              <p:nvPr/>
            </p:nvSpPr>
            <p:spPr bwMode="auto">
              <a:xfrm>
                <a:off x="1494895" y="1554168"/>
                <a:ext cx="1366735" cy="215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800" i="1" dirty="0" smtClean="0">
                    <a:solidFill>
                      <a:srgbClr val="FF0000"/>
                    </a:solidFill>
                    <a:latin typeface="Calibri" charset="0"/>
                  </a:rPr>
                  <a:t>detector acceptance: </a:t>
                </a:r>
                <a:r>
                  <a:rPr lang="en-US" sz="800" i="1" dirty="0" smtClean="0">
                    <a:solidFill>
                      <a:srgbClr val="FF0000"/>
                    </a:solidFill>
                    <a:latin typeface="Symbol" charset="2"/>
                    <a:cs typeface="Symbol" charset="2"/>
                  </a:rPr>
                  <a:t>h</a:t>
                </a:r>
                <a:r>
                  <a:rPr lang="en-US" sz="800" i="1" dirty="0" smtClean="0">
                    <a:solidFill>
                      <a:srgbClr val="FF0000"/>
                    </a:solidFill>
                    <a:latin typeface="Calibri" charset="0"/>
                  </a:rPr>
                  <a:t>&gt;4.5</a:t>
                </a:r>
                <a:endParaRPr lang="en-US" sz="800" i="1" dirty="0">
                  <a:solidFill>
                    <a:srgbClr val="FF0000"/>
                  </a:solidFill>
                  <a:latin typeface="Calibri" charset="0"/>
                </a:endParaRPr>
              </a:p>
            </p:txBody>
          </p:sp>
        </p:grpSp>
      </p:grpSp>
      <p:sp>
        <p:nvSpPr>
          <p:cNvPr id="40" name="TextBox 39"/>
          <p:cNvSpPr txBox="1"/>
          <p:nvPr/>
        </p:nvSpPr>
        <p:spPr>
          <a:xfrm>
            <a:off x="0" y="5323482"/>
            <a:ext cx="3793067" cy="954107"/>
          </a:xfrm>
          <a:prstGeom prst="rect">
            <a:avLst/>
          </a:prstGeom>
          <a:solidFill>
            <a:srgbClr val="E0F5FF"/>
          </a:solidFill>
        </p:spPr>
        <p:txBody>
          <a:bodyPr wrap="square" rtlCol="0">
            <a:spAutoFit/>
          </a:bodyPr>
          <a:lstStyle/>
          <a:p>
            <a:r>
              <a:rPr lang="en-US" sz="1400" b="0" dirty="0" smtClean="0"/>
              <a:t>increasing Hadron Beam Energy: </a:t>
            </a:r>
          </a:p>
          <a:p>
            <a:r>
              <a:rPr lang="en-US" sz="1400" b="0" dirty="0" smtClean="0"/>
              <a:t>influences max. photon energy at fixed </a:t>
            </a:r>
            <a:r>
              <a:rPr lang="en-US" sz="1400" b="0" dirty="0" smtClean="0">
                <a:latin typeface="Symbol" charset="2"/>
                <a:cs typeface="Symbol" charset="2"/>
              </a:rPr>
              <a:t>h</a:t>
            </a:r>
          </a:p>
          <a:p>
            <a:r>
              <a:rPr lang="en-US" sz="1400" b="0" dirty="0" smtClean="0">
                <a:sym typeface="Wingdings"/>
              </a:rPr>
              <a:t>photons are boosted to negative </a:t>
            </a:r>
            <a:r>
              <a:rPr lang="en-US" sz="1400" b="0" dirty="0" err="1" smtClean="0">
                <a:sym typeface="Wingdings"/>
              </a:rPr>
              <a:t>rapidities</a:t>
            </a:r>
            <a:r>
              <a:rPr lang="en-US" sz="1400" b="0" dirty="0" smtClean="0">
                <a:sym typeface="Wingdings"/>
              </a:rPr>
              <a:t> </a:t>
            </a:r>
          </a:p>
          <a:p>
            <a:r>
              <a:rPr lang="en-US" sz="1400" b="0" dirty="0" smtClean="0">
                <a:sym typeface="Wingdings"/>
              </a:rPr>
              <a:t>(lepton direction)</a:t>
            </a:r>
          </a:p>
        </p:txBody>
      </p:sp>
      <p:pic>
        <p:nvPicPr>
          <p:cNvPr id="7" name="Picture 6" descr="sidebarDiffractiveGraph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134" y="914412"/>
            <a:ext cx="18288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48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11-04 at 10.47.1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762" y="3529052"/>
            <a:ext cx="4499238" cy="3339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Roman pot study – how close to the beam can we go?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752053"/>
            <a:ext cx="9144000" cy="452596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expected beam width calculation</a:t>
            </a:r>
          </a:p>
          <a:p>
            <a:endParaRPr lang="en-US" sz="2000" dirty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from table 3-1 in design report and the attached figure obtained from Dejan of the beta function</a:t>
            </a:r>
          </a:p>
          <a:p>
            <a:pPr lvl="1"/>
            <a:r>
              <a:rPr lang="en-US" sz="1800" dirty="0" smtClean="0"/>
              <a:t>beta_x = 2014m (at z=18m)</a:t>
            </a:r>
          </a:p>
          <a:p>
            <a:pPr lvl="1"/>
            <a:r>
              <a:rPr lang="en-US" sz="1800" dirty="0" smtClean="0"/>
              <a:t>beta_y = 3465m (at z=18m)</a:t>
            </a:r>
          </a:p>
          <a:p>
            <a:pPr lvl="1"/>
            <a:r>
              <a:rPr lang="en-US" sz="1800" dirty="0" smtClean="0"/>
              <a:t>epsilon (normalized) = 0.2e-6m</a:t>
            </a:r>
          </a:p>
          <a:p>
            <a:pPr lvl="1"/>
            <a:r>
              <a:rPr lang="en-US" sz="1800" dirty="0" smtClean="0"/>
              <a:t>gamma = 270 (for 250GeV protons)</a:t>
            </a:r>
          </a:p>
          <a:p>
            <a:pPr lvl="1"/>
            <a:endParaRPr lang="en-US" sz="1800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189391"/>
              </p:ext>
            </p:extLst>
          </p:nvPr>
        </p:nvGraphicFramePr>
        <p:xfrm>
          <a:off x="3402417" y="1221136"/>
          <a:ext cx="2038249" cy="1025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4" imgW="863600" imgH="482600" progId="Equation.3">
                  <p:embed/>
                </p:oleObj>
              </mc:Choice>
              <mc:Fallback>
                <p:oleObj name="Equation" r:id="rId4" imgW="8636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02417" y="1221136"/>
                        <a:ext cx="2038249" cy="10251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206123"/>
              </p:ext>
            </p:extLst>
          </p:nvPr>
        </p:nvGraphicFramePr>
        <p:xfrm>
          <a:off x="922938" y="4387448"/>
          <a:ext cx="1531937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6" imgW="863600" imgH="215900" progId="Equation.3">
                  <p:embed/>
                </p:oleObj>
              </mc:Choice>
              <mc:Fallback>
                <p:oleObj name="Equation" r:id="rId6" imgW="8636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2938" y="4387448"/>
                        <a:ext cx="1531937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320909"/>
              </p:ext>
            </p:extLst>
          </p:nvPr>
        </p:nvGraphicFramePr>
        <p:xfrm>
          <a:off x="922937" y="4856808"/>
          <a:ext cx="1531937" cy="40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8" imgW="863600" imgH="228600" progId="Equation.DSMT4">
                  <p:embed/>
                </p:oleObj>
              </mc:Choice>
              <mc:Fallback>
                <p:oleObj name="Equation" r:id="rId8" imgW="8636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2937" y="4856808"/>
                        <a:ext cx="1531937" cy="405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134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DVCS with a factor 10 less </a:t>
            </a:r>
            <a:r>
              <a:rPr lang="en-US" dirty="0" err="1" smtClean="0"/>
              <a:t>lumi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eRHIC Brainstorming Meeting, BNL, Aug. 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6749" y="2527187"/>
            <a:ext cx="21494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10 &lt; Q</a:t>
            </a:r>
            <a:r>
              <a:rPr lang="en-US" sz="1400" b="1" baseline="30000" dirty="0" smtClean="0"/>
              <a:t>2 </a:t>
            </a:r>
            <a:r>
              <a:rPr lang="en-US" sz="1400" b="1" dirty="0" smtClean="0"/>
              <a:t>&lt; 17.78 GeV</a:t>
            </a:r>
            <a:r>
              <a:rPr lang="en-US" sz="1400" b="1" baseline="30000" dirty="0" smtClean="0"/>
              <a:t>2</a:t>
            </a:r>
          </a:p>
          <a:p>
            <a:r>
              <a:rPr lang="en-US" sz="1400" b="1" dirty="0" smtClean="0"/>
              <a:t>0.1 &lt; </a:t>
            </a:r>
            <a:r>
              <a:rPr lang="en-US" sz="1400" b="1" dirty="0" err="1" smtClean="0"/>
              <a:t>x</a:t>
            </a:r>
            <a:r>
              <a:rPr lang="en-US" sz="1400" b="1" dirty="0" smtClean="0"/>
              <a:t> &lt; 0.158</a:t>
            </a:r>
            <a:endParaRPr lang="en-US" sz="1400" b="1" baseline="30000" dirty="0"/>
          </a:p>
        </p:txBody>
      </p:sp>
      <p:grpSp>
        <p:nvGrpSpPr>
          <p:cNvPr id="23" name="Group 22"/>
          <p:cNvGrpSpPr/>
          <p:nvPr/>
        </p:nvGrpSpPr>
        <p:grpSpPr>
          <a:xfrm>
            <a:off x="4678429" y="2081211"/>
            <a:ext cx="4465571" cy="2317253"/>
            <a:chOff x="3178316" y="5914400"/>
            <a:chExt cx="4465571" cy="2317253"/>
          </a:xfrm>
        </p:grpSpPr>
        <p:pic>
          <p:nvPicPr>
            <p:cNvPr id="20" name="Picture 19" descr="fits_2.png"/>
            <p:cNvPicPr>
              <a:picLocks noChangeAspect="1"/>
            </p:cNvPicPr>
            <p:nvPr/>
          </p:nvPicPr>
          <p:blipFill rotWithShape="1">
            <a:blip r:embed="rId3"/>
            <a:srcRect t="50925" r="9236"/>
            <a:stretch/>
          </p:blipFill>
          <p:spPr>
            <a:xfrm>
              <a:off x="3178316" y="5914400"/>
              <a:ext cx="4465571" cy="2317253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73733586"/>
                </p:ext>
              </p:extLst>
            </p:nvPr>
          </p:nvGraphicFramePr>
          <p:xfrm>
            <a:off x="5913501" y="7335306"/>
            <a:ext cx="1600425" cy="6156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4" name="Equation" r:id="rId4" imgW="1155700" imgH="444500" progId="Equation.3">
                    <p:embed/>
                  </p:oleObj>
                </mc:Choice>
                <mc:Fallback>
                  <p:oleObj name="Equation" r:id="rId4" imgW="1155700" imgH="4445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13501" y="7335306"/>
                          <a:ext cx="1600425" cy="615644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" name="Group 23"/>
          <p:cNvGrpSpPr/>
          <p:nvPr/>
        </p:nvGrpSpPr>
        <p:grpSpPr>
          <a:xfrm>
            <a:off x="4695059" y="4427266"/>
            <a:ext cx="4448941" cy="2433363"/>
            <a:chOff x="0" y="3733528"/>
            <a:chExt cx="4448941" cy="2433363"/>
          </a:xfrm>
        </p:grpSpPr>
        <p:pic>
          <p:nvPicPr>
            <p:cNvPr id="7" name="Picture 6" descr="fits_2.png"/>
            <p:cNvPicPr>
              <a:picLocks noChangeAspect="1"/>
            </p:cNvPicPr>
            <p:nvPr/>
          </p:nvPicPr>
          <p:blipFill rotWithShape="1">
            <a:blip r:embed="rId3"/>
            <a:srcRect r="9574" b="48466"/>
            <a:stretch/>
          </p:blipFill>
          <p:spPr>
            <a:xfrm>
              <a:off x="0" y="3733528"/>
              <a:ext cx="4448941" cy="2433363"/>
            </a:xfrm>
            <a:prstGeom prst="rect">
              <a:avLst/>
            </a:prstGeom>
          </p:spPr>
        </p:pic>
        <p:graphicFrame>
          <p:nvGraphicFramePr>
            <p:cNvPr id="11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17909610"/>
                </p:ext>
              </p:extLst>
            </p:nvPr>
          </p:nvGraphicFramePr>
          <p:xfrm>
            <a:off x="2632896" y="5305179"/>
            <a:ext cx="1628775" cy="379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5" name="Equation" r:id="rId6" imgW="927100" imgH="215900" progId="Equation.DSMT4">
                    <p:embed/>
                  </p:oleObj>
                </mc:Choice>
                <mc:Fallback>
                  <p:oleObj name="Equation" r:id="rId6" imgW="927100" imgH="2159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32896" y="5305179"/>
                          <a:ext cx="1628775" cy="3794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3" name="Picture 2" descr="xFb-DVCS-hilow.eps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97" b="50699"/>
          <a:stretch/>
        </p:blipFill>
        <p:spPr>
          <a:xfrm>
            <a:off x="23516" y="497182"/>
            <a:ext cx="4002070" cy="312435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904937" y="1422749"/>
            <a:ext cx="20000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~ 1 year for EIC-WP </a:t>
            </a:r>
            <a:r>
              <a:rPr lang="en-US" sz="1000" dirty="0" err="1" smtClean="0"/>
              <a:t>eRHIC</a:t>
            </a:r>
            <a:r>
              <a:rPr lang="en-US" sz="1000" dirty="0" smtClean="0"/>
              <a:t> </a:t>
            </a:r>
            <a:endParaRPr lang="en-US" sz="1000" dirty="0"/>
          </a:p>
        </p:txBody>
      </p:sp>
      <p:sp>
        <p:nvSpPr>
          <p:cNvPr id="17" name="AutoShape 49"/>
          <p:cNvSpPr>
            <a:spLocks noChangeArrowheads="1"/>
          </p:cNvSpPr>
          <p:nvPr/>
        </p:nvSpPr>
        <p:spPr bwMode="auto">
          <a:xfrm>
            <a:off x="4071661" y="879574"/>
            <a:ext cx="673653" cy="363744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flip="none" rotWithShape="1">
            <a:gsLst>
              <a:gs pos="100000">
                <a:srgbClr val="0000FF"/>
              </a:gs>
              <a:gs pos="0">
                <a:srgbClr val="0000FF">
                  <a:alpha val="64000"/>
                </a:srgbClr>
              </a:gs>
              <a:gs pos="53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09382" y="917144"/>
            <a:ext cx="37886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EIC-WP Plot</a:t>
            </a:r>
          </a:p>
          <a:p>
            <a:r>
              <a:rPr lang="en-US" dirty="0" smtClean="0"/>
              <a:t>slope generated exponential in t</a:t>
            </a:r>
          </a:p>
          <a:p>
            <a:r>
              <a:rPr lang="en-US" dirty="0" smtClean="0"/>
              <a:t>dipole-fit: 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c</a:t>
            </a:r>
            <a:r>
              <a:rPr lang="en-US" baseline="30000" dirty="0" smtClean="0">
                <a:latin typeface="Symbol" charset="2"/>
                <a:cs typeface="Symbol" charset="2"/>
                <a:sym typeface="Wingdings"/>
              </a:rPr>
              <a:t>2</a:t>
            </a:r>
            <a:r>
              <a:rPr lang="en-US" dirty="0">
                <a:latin typeface="Symbol" charset="2"/>
                <a:cs typeface="Symbol" charset="2"/>
                <a:sym typeface="Wingdings"/>
              </a:rPr>
              <a:t>/</a:t>
            </a:r>
            <a:r>
              <a:rPr lang="en-US" dirty="0" err="1">
                <a:cs typeface="Symbol" charset="2"/>
                <a:sym typeface="Wingdings"/>
              </a:rPr>
              <a:t>dof</a:t>
            </a:r>
            <a:r>
              <a:rPr lang="en-US" dirty="0">
                <a:cs typeface="Symbol" charset="2"/>
                <a:sym typeface="Wingdings"/>
              </a:rPr>
              <a:t> = </a:t>
            </a:r>
            <a:r>
              <a:rPr lang="en-US" dirty="0" smtClean="0">
                <a:cs typeface="Symbol" charset="2"/>
                <a:sym typeface="Wingdings"/>
              </a:rPr>
              <a:t>17.2</a:t>
            </a:r>
            <a:endParaRPr lang="en-US" dirty="0">
              <a:cs typeface="Symbol" charset="2"/>
              <a:sym typeface="Wingdings"/>
            </a:endParaRPr>
          </a:p>
        </p:txBody>
      </p:sp>
      <p:sp>
        <p:nvSpPr>
          <p:cNvPr id="25" name="AutoShape 49"/>
          <p:cNvSpPr>
            <a:spLocks noChangeArrowheads="1"/>
          </p:cNvSpPr>
          <p:nvPr/>
        </p:nvSpPr>
        <p:spPr bwMode="auto">
          <a:xfrm>
            <a:off x="0" y="5647823"/>
            <a:ext cx="673653" cy="363744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flip="none" rotWithShape="1">
            <a:gsLst>
              <a:gs pos="100000">
                <a:srgbClr val="0000FF"/>
              </a:gs>
              <a:gs pos="0">
                <a:srgbClr val="0000FF">
                  <a:alpha val="64000"/>
                </a:srgbClr>
              </a:gs>
              <a:gs pos="53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3163" y="5501716"/>
            <a:ext cx="39421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statistics for t &gt; 0.8 basically </a:t>
            </a:r>
          </a:p>
          <a:p>
            <a:pPr>
              <a:buClr>
                <a:srgbClr val="0000FF"/>
              </a:buClr>
            </a:pPr>
            <a:r>
              <a:rPr lang="en-US" dirty="0" smtClean="0"/>
              <a:t>   not existent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cannot distinguish </a:t>
            </a:r>
          </a:p>
          <a:p>
            <a:pPr>
              <a:buClr>
                <a:srgbClr val="0000FF"/>
              </a:buClr>
            </a:pPr>
            <a:r>
              <a:rPr lang="en-US" dirty="0" smtClean="0"/>
              <a:t>   exp. from dipole shape  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0" y="526290"/>
            <a:ext cx="15550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Study by S. Fazio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71120" y="3566160"/>
            <a:ext cx="4644571" cy="1836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remember: t ~ p</a:t>
            </a:r>
            <a:r>
              <a:rPr lang="en-US" baseline="-25000" dirty="0" smtClean="0">
                <a:solidFill>
                  <a:srgbClr val="0000FF"/>
                </a:solidFill>
              </a:rPr>
              <a:t>t</a:t>
            </a:r>
            <a:r>
              <a:rPr lang="en-US" baseline="30000" dirty="0" smtClean="0">
                <a:solidFill>
                  <a:srgbClr val="0000FF"/>
                </a:solidFill>
              </a:rPr>
              <a:t>2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/>
              <a:t>of the forward</a:t>
            </a:r>
          </a:p>
          <a:p>
            <a:r>
              <a:rPr lang="en-US" dirty="0"/>
              <a:t> </a:t>
            </a:r>
            <a:r>
              <a:rPr lang="en-US" dirty="0" smtClean="0"/>
              <a:t>            going scattered proton</a:t>
            </a:r>
          </a:p>
          <a:p>
            <a:endParaRPr lang="en-US" sz="800" baseline="30000" dirty="0"/>
          </a:p>
          <a:p>
            <a:r>
              <a:rPr lang="en-US" dirty="0" err="1" smtClean="0">
                <a:solidFill>
                  <a:srgbClr val="0000FF"/>
                </a:solidFill>
              </a:rPr>
              <a:t>p</a:t>
            </a:r>
            <a:r>
              <a:rPr lang="en-US" baseline="-25000" dirty="0" err="1" smtClean="0">
                <a:solidFill>
                  <a:srgbClr val="0000FF"/>
                </a:solidFill>
              </a:rPr>
              <a:t>t</a:t>
            </a:r>
            <a:r>
              <a:rPr lang="en-US" dirty="0" smtClean="0">
                <a:solidFill>
                  <a:srgbClr val="0000FF"/>
                </a:solidFill>
              </a:rPr>
              <a:t> = p </a:t>
            </a:r>
            <a:r>
              <a:rPr lang="en-US" dirty="0" err="1" smtClean="0">
                <a:solidFill>
                  <a:srgbClr val="0000FF"/>
                </a:solidFill>
              </a:rPr>
              <a:t>cosΘ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/>
              <a:t>acceptance in theta limited</a:t>
            </a:r>
          </a:p>
          <a:p>
            <a:r>
              <a:rPr lang="en-US" dirty="0"/>
              <a:t> </a:t>
            </a:r>
            <a:r>
              <a:rPr lang="en-US" dirty="0" smtClean="0"/>
              <a:t>    by beam acceptance and beta-</a:t>
            </a:r>
            <a:r>
              <a:rPr lang="en-US" dirty="0" err="1" smtClean="0"/>
              <a:t>fct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as the beam stay clear region is </a:t>
            </a:r>
          </a:p>
          <a:p>
            <a:r>
              <a:rPr lang="en-US" dirty="0"/>
              <a:t> </a:t>
            </a:r>
            <a:r>
              <a:rPr lang="en-US" dirty="0" smtClean="0"/>
              <a:t>    defined by them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1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g_dsdt.png"/>
          <p:cNvPicPr>
            <a:picLocks noChangeAspect="1"/>
          </p:cNvPicPr>
          <p:nvPr/>
        </p:nvPicPr>
        <p:blipFill rotWithShape="1">
          <a:blip r:embed="rId2"/>
          <a:srcRect r="8406"/>
          <a:stretch/>
        </p:blipFill>
        <p:spPr>
          <a:xfrm>
            <a:off x="164618" y="3084987"/>
            <a:ext cx="2884845" cy="29972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124542" y="3860800"/>
            <a:ext cx="2879837" cy="2997200"/>
            <a:chOff x="3124542" y="3860800"/>
            <a:chExt cx="2879837" cy="2997200"/>
          </a:xfrm>
        </p:grpSpPr>
        <p:pic>
          <p:nvPicPr>
            <p:cNvPr id="7" name="Picture 6" descr="fig_int.png"/>
            <p:cNvPicPr>
              <a:picLocks noChangeAspect="1"/>
            </p:cNvPicPr>
            <p:nvPr/>
          </p:nvPicPr>
          <p:blipFill rotWithShape="1">
            <a:blip r:embed="rId3"/>
            <a:srcRect r="8565"/>
            <a:stretch/>
          </p:blipFill>
          <p:spPr>
            <a:xfrm>
              <a:off x="3124542" y="3860800"/>
              <a:ext cx="2879837" cy="29972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413090" y="4212239"/>
              <a:ext cx="15070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322F31"/>
                  </a:solidFill>
                </a:rPr>
                <a:t>|t| &gt; 0.018 GeV</a:t>
              </a:r>
              <a:r>
                <a:rPr lang="en-US" sz="1200" b="1" baseline="30000" dirty="0" smtClean="0">
                  <a:solidFill>
                    <a:srgbClr val="322F31"/>
                  </a:solidFill>
                </a:rPr>
                <a:t>2</a:t>
              </a:r>
            </a:p>
            <a:p>
              <a:endParaRPr lang="en-US" sz="1200" dirty="0">
                <a:solidFill>
                  <a:srgbClr val="322F31"/>
                </a:solidFill>
              </a:endParaRPr>
            </a:p>
            <a:p>
              <a:r>
                <a:rPr lang="en-US" sz="1200" b="1" dirty="0" smtClean="0">
                  <a:solidFill>
                    <a:srgbClr val="322F31"/>
                  </a:solidFill>
                </a:rPr>
                <a:t>5 </a:t>
              </a:r>
              <a:r>
                <a:rPr lang="en-US" sz="1200" b="1" dirty="0" err="1" smtClean="0">
                  <a:solidFill>
                    <a:srgbClr val="322F31"/>
                  </a:solidFill>
                </a:rPr>
                <a:t>GeV</a:t>
              </a:r>
              <a:r>
                <a:rPr lang="en-US" sz="1200" b="1" dirty="0" smtClean="0">
                  <a:solidFill>
                    <a:srgbClr val="322F31"/>
                  </a:solidFill>
                </a:rPr>
                <a:t> x 100 </a:t>
              </a:r>
              <a:r>
                <a:rPr lang="en-US" sz="1200" b="1" dirty="0" err="1" smtClean="0">
                  <a:solidFill>
                    <a:srgbClr val="322F31"/>
                  </a:solidFill>
                </a:rPr>
                <a:t>GeV</a:t>
              </a:r>
              <a:endParaRPr lang="en-US" sz="1200" b="1" dirty="0">
                <a:solidFill>
                  <a:srgbClr val="322F3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DVCS with a factor 10 less </a:t>
            </a:r>
            <a:r>
              <a:rPr lang="en-US" dirty="0" err="1"/>
              <a:t>lumi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E.C. Aschenauer</a:t>
            </a:r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3" name="Picture 2" descr="xFb-DVCS-hilow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13" t="53324"/>
          <a:stretch/>
        </p:blipFill>
        <p:spPr>
          <a:xfrm>
            <a:off x="0" y="552636"/>
            <a:ext cx="3541694" cy="2514298"/>
          </a:xfrm>
          <a:prstGeom prst="rect">
            <a:avLst/>
          </a:prstGeom>
        </p:spPr>
      </p:pic>
      <p:sp>
        <p:nvSpPr>
          <p:cNvPr id="19" name="AutoShape 49"/>
          <p:cNvSpPr>
            <a:spLocks noChangeArrowheads="1"/>
          </p:cNvSpPr>
          <p:nvPr/>
        </p:nvSpPr>
        <p:spPr bwMode="auto">
          <a:xfrm>
            <a:off x="6188259" y="4277708"/>
            <a:ext cx="673653" cy="363744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flip="none" rotWithShape="1">
            <a:gsLst>
              <a:gs pos="100000">
                <a:srgbClr val="0000FF"/>
              </a:gs>
              <a:gs pos="0">
                <a:srgbClr val="0000FF">
                  <a:alpha val="64000"/>
                </a:srgbClr>
              </a:gs>
              <a:gs pos="53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26280" y="4679784"/>
            <a:ext cx="278153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 t </a:t>
            </a:r>
            <a:r>
              <a:rPr lang="en-US" dirty="0" smtClean="0">
                <a:sym typeface="Wingdings"/>
              </a:rPr>
              <a:t> low b</a:t>
            </a:r>
          </a:p>
          <a:p>
            <a:r>
              <a:rPr lang="en-US" dirty="0" smtClean="0">
                <a:sym typeface="Wingdings"/>
              </a:rPr>
              <a:t>uncertainty does </a:t>
            </a:r>
          </a:p>
          <a:p>
            <a:r>
              <a:rPr lang="en-US" dirty="0" smtClean="0">
                <a:sym typeface="Wingdings"/>
              </a:rPr>
              <a:t>not yet accounted that</a:t>
            </a:r>
          </a:p>
          <a:p>
            <a:r>
              <a:rPr lang="en-US" dirty="0" smtClean="0">
                <a:sym typeface="Wingdings"/>
              </a:rPr>
              <a:t>exp. shape cannot be </a:t>
            </a:r>
          </a:p>
          <a:p>
            <a:r>
              <a:rPr lang="en-US" dirty="0" smtClean="0">
                <a:sym typeface="Wingdings"/>
              </a:rPr>
              <a:t>determined</a:t>
            </a:r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from dipole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0" y="822960"/>
            <a:ext cx="50030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t dependence can be transformed to a </a:t>
            </a:r>
          </a:p>
          <a:p>
            <a:r>
              <a:rPr lang="en-US" dirty="0" err="1" smtClean="0"/>
              <a:t>b</a:t>
            </a:r>
            <a:r>
              <a:rPr lang="en-US" baseline="-25000" dirty="0" err="1" smtClean="0"/>
              <a:t>t</a:t>
            </a:r>
            <a:r>
              <a:rPr lang="en-US" baseline="-25000" dirty="0" smtClean="0"/>
              <a:t> </a:t>
            </a:r>
            <a:r>
              <a:rPr lang="en-US" dirty="0" smtClean="0"/>
              <a:t>dependence</a:t>
            </a:r>
            <a:r>
              <a:rPr lang="en-US" baseline="-25000" dirty="0" smtClean="0"/>
              <a:t> </a:t>
            </a:r>
            <a:r>
              <a:rPr lang="en-US" dirty="0" smtClean="0"/>
              <a:t>through a </a:t>
            </a:r>
            <a:r>
              <a:rPr lang="en-US" dirty="0"/>
              <a:t>F</a:t>
            </a:r>
            <a:r>
              <a:rPr lang="en-US" dirty="0" smtClean="0"/>
              <a:t>ourier transform</a:t>
            </a:r>
            <a:endParaRPr lang="en-US" dirty="0"/>
          </a:p>
        </p:txBody>
      </p:sp>
      <p:pic>
        <p:nvPicPr>
          <p:cNvPr id="23" name="Picture 22" descr="gpd-geometry_rev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297" y="1484633"/>
            <a:ext cx="25781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18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322F31"/>
      </a:dk1>
      <a:lt1>
        <a:srgbClr val="FFFFFF"/>
      </a:lt1>
      <a:dk2>
        <a:srgbClr val="322F31"/>
      </a:dk2>
      <a:lt2>
        <a:srgbClr val="322F31"/>
      </a:lt2>
      <a:accent1>
        <a:srgbClr val="8071B4"/>
      </a:accent1>
      <a:accent2>
        <a:srgbClr val="8071B4"/>
      </a:accent2>
      <a:accent3>
        <a:srgbClr val="FFFFFF"/>
      </a:accent3>
      <a:accent4>
        <a:srgbClr val="292728"/>
      </a:accent4>
      <a:accent5>
        <a:srgbClr val="C0BBD6"/>
      </a:accent5>
      <a:accent6>
        <a:srgbClr val="7366A3"/>
      </a:accent6>
      <a:hlink>
        <a:srgbClr val="8071B4"/>
      </a:hlink>
      <a:folHlink>
        <a:srgbClr val="8071B4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322F31"/>
        </a:dk1>
        <a:lt1>
          <a:srgbClr val="FFFFFF"/>
        </a:lt1>
        <a:dk2>
          <a:srgbClr val="322F31"/>
        </a:dk2>
        <a:lt2>
          <a:srgbClr val="322F31"/>
        </a:lt2>
        <a:accent1>
          <a:srgbClr val="8071B4"/>
        </a:accent1>
        <a:accent2>
          <a:srgbClr val="8071B4"/>
        </a:accent2>
        <a:accent3>
          <a:srgbClr val="FFFFFF"/>
        </a:accent3>
        <a:accent4>
          <a:srgbClr val="292728"/>
        </a:accent4>
        <a:accent5>
          <a:srgbClr val="C0BBD6"/>
        </a:accent5>
        <a:accent6>
          <a:srgbClr val="7366A3"/>
        </a:accent6>
        <a:hlink>
          <a:srgbClr val="8071B4"/>
        </a:hlink>
        <a:folHlink>
          <a:srgbClr val="8071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Origin.thmx</Template>
  <TotalTime>65932</TotalTime>
  <Words>1970</Words>
  <Application>Microsoft Macintosh PowerPoint</Application>
  <PresentationFormat>On-screen Show (4:3)</PresentationFormat>
  <Paragraphs>363</Paragraphs>
  <Slides>20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Blank Presentation</vt:lpstr>
      <vt:lpstr>Equation</vt:lpstr>
      <vt:lpstr>MathType 6.0 Equation</vt:lpstr>
      <vt:lpstr>eRHIC IR constrains from Physics</vt:lpstr>
      <vt:lpstr>Requirements to realize the Program</vt:lpstr>
      <vt:lpstr>The Model Detector</vt:lpstr>
      <vt:lpstr>PowerPoint Presentation</vt:lpstr>
      <vt:lpstr>Requirements from Physics on IR</vt:lpstr>
      <vt:lpstr>Exclusive Reactions</vt:lpstr>
      <vt:lpstr>Roman pot study – how close to the beam can we go?</vt:lpstr>
      <vt:lpstr>DVCS with a factor 10 less lumi</vt:lpstr>
      <vt:lpstr>DVCS with a factor 10 less lumi</vt:lpstr>
      <vt:lpstr>impact of beam emiTtance</vt:lpstr>
      <vt:lpstr>Kinematics of Breakup Neutrons</vt:lpstr>
      <vt:lpstr>Luminosity Measurement</vt:lpstr>
      <vt:lpstr>Luminosity monitor study –  the ep-&gt;epg process</vt:lpstr>
      <vt:lpstr>Luminosity monitor study – beam optics</vt:lpstr>
      <vt:lpstr>Luminosity monitor study – additional effect of beam steering</vt:lpstr>
      <vt:lpstr>Luminosity monitor study – needed aperture</vt:lpstr>
      <vt:lpstr>eRHIC: IR Design</vt:lpstr>
      <vt:lpstr>eRHIC Ir</vt:lpstr>
      <vt:lpstr>eRHIC Hadron Polarimetry</vt:lpstr>
      <vt:lpstr>electron Polarimeter </vt:lpstr>
    </vt:vector>
  </TitlesOfParts>
  <Company>京都大学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Naohito Saito</dc:creator>
  <cp:lastModifiedBy>elke-caroline aschenauer</cp:lastModifiedBy>
  <cp:revision>1752</cp:revision>
  <cp:lastPrinted>2015-01-13T17:56:08Z</cp:lastPrinted>
  <dcterms:created xsi:type="dcterms:W3CDTF">2011-04-06T15:13:11Z</dcterms:created>
  <dcterms:modified xsi:type="dcterms:W3CDTF">2015-06-19T10:44:30Z</dcterms:modified>
</cp:coreProperties>
</file>